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71" r:id="rId3"/>
    <p:sldId id="272" r:id="rId4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7" autoAdjust="0"/>
    <p:restoredTop sz="94660"/>
  </p:normalViewPr>
  <p:slideViewPr>
    <p:cSldViewPr showGuides="1">
      <p:cViewPr varScale="1">
        <p:scale>
          <a:sx n="59" d="100"/>
          <a:sy n="59" d="100"/>
        </p:scale>
        <p:origin x="2616" y="6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59" y="155509"/>
            <a:ext cx="6781379" cy="64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153" y="1474538"/>
            <a:ext cx="4657725" cy="658177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389888" y="1842589"/>
            <a:ext cx="2759193" cy="1073227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354138" y="2636532"/>
            <a:ext cx="1523134" cy="279284"/>
          </a:xfrm>
          <a:prstGeom prst="rect">
            <a:avLst/>
          </a:prstGeom>
          <a:solidFill>
            <a:srgbClr val="FFC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9423" y="1260429"/>
            <a:ext cx="1236415" cy="1583379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u="sng" dirty="0" smtClean="0">
                <a:solidFill>
                  <a:schemeClr val="bg1"/>
                </a:solidFill>
                <a:latin typeface="+mn-ea"/>
              </a:rPr>
              <a:t>(1) </a:t>
            </a:r>
            <a:r>
              <a:rPr lang="ja-JP" altLang="en-US" sz="1200" b="1" u="sng" dirty="0" smtClean="0">
                <a:solidFill>
                  <a:schemeClr val="bg1"/>
                </a:solidFill>
                <a:latin typeface="+mn-ea"/>
              </a:rPr>
              <a:t>以下</a:t>
            </a:r>
            <a:r>
              <a:rPr lang="ja-JP" altLang="en-US" sz="1200" b="1" u="sng" dirty="0">
                <a:solidFill>
                  <a:schemeClr val="bg1"/>
                </a:solidFill>
                <a:latin typeface="+mn-ea"/>
              </a:rPr>
              <a:t>を</a:t>
            </a:r>
            <a:r>
              <a:rPr lang="ja-JP" altLang="en-US" sz="1200" b="1" u="sng" dirty="0" smtClean="0">
                <a:solidFill>
                  <a:schemeClr val="bg1"/>
                </a:solidFill>
                <a:latin typeface="+mn-ea"/>
              </a:rPr>
              <a:t>記入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 ① 住所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 ② 氏名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 ③ 電話番号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 ④ 生年月日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 ⑤ 年齢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 ⑥ 性別</a:t>
            </a:r>
            <a:endParaRPr lang="en-US" altLang="ja-JP" sz="1200" dirty="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7" name="直線コネクタ 6"/>
          <p:cNvCxnSpPr>
            <a:stCxn id="4" idx="1"/>
            <a:endCxn id="6" idx="3"/>
          </p:cNvCxnSpPr>
          <p:nvPr/>
        </p:nvCxnSpPr>
        <p:spPr>
          <a:xfrm flipH="1" flipV="1">
            <a:off x="1295838" y="2052119"/>
            <a:ext cx="94050" cy="3270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正方形/長方形 7"/>
          <p:cNvSpPr/>
          <p:nvPr/>
        </p:nvSpPr>
        <p:spPr>
          <a:xfrm>
            <a:off x="4693538" y="1590866"/>
            <a:ext cx="1899909" cy="820894"/>
          </a:xfrm>
          <a:prstGeom prst="rect">
            <a:avLst/>
          </a:prstGeom>
          <a:solidFill>
            <a:srgbClr val="FFC000">
              <a:alpha val="9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chemeClr val="bg1"/>
                </a:solidFill>
                <a:latin typeface="+mn-ea"/>
              </a:rPr>
              <a:t>(2) </a:t>
            </a:r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体温を記入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en-US" altLang="ja-JP" sz="1200" b="1" dirty="0" smtClean="0">
                <a:solidFill>
                  <a:schemeClr val="bg1"/>
                </a:solidFill>
                <a:latin typeface="+mn-ea"/>
              </a:rPr>
              <a:t>※</a:t>
            </a:r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入口または当日に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検温したもの</a:t>
            </a:r>
            <a:endParaRPr lang="ja-JP" altLang="en-US" sz="1200" b="1" dirty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9" name="直線コネクタ 8"/>
          <p:cNvCxnSpPr>
            <a:stCxn id="8" idx="2"/>
            <a:endCxn id="5" idx="0"/>
          </p:cNvCxnSpPr>
          <p:nvPr/>
        </p:nvCxnSpPr>
        <p:spPr>
          <a:xfrm flipH="1">
            <a:off x="5115705" y="2411760"/>
            <a:ext cx="527788" cy="22477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>
            <a:stCxn id="11" idx="1"/>
          </p:cNvCxnSpPr>
          <p:nvPr/>
        </p:nvCxnSpPr>
        <p:spPr>
          <a:xfrm flipH="1" flipV="1">
            <a:off x="5433035" y="4242801"/>
            <a:ext cx="205188" cy="40987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5638223" y="4472672"/>
            <a:ext cx="1152000" cy="360000"/>
          </a:xfrm>
          <a:prstGeom prst="rect">
            <a:avLst/>
          </a:prstGeom>
          <a:solidFill>
            <a:srgbClr val="FFFF66">
              <a:alpha val="8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  <a:latin typeface="+mn-ea"/>
              </a:rPr>
              <a:t>(3) </a:t>
            </a:r>
            <a:r>
              <a:rPr lang="ja-JP" altLang="en-US" sz="1200" dirty="0" smtClean="0">
                <a:solidFill>
                  <a:schemeClr val="tx1"/>
                </a:solidFill>
                <a:latin typeface="+mn-ea"/>
              </a:rPr>
              <a:t>回答</a:t>
            </a:r>
            <a:endParaRPr lang="en-US" altLang="ja-JP" sz="1200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656990" y="3158956"/>
            <a:ext cx="640080" cy="10800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714058" y="3158956"/>
            <a:ext cx="640080" cy="108000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389888" y="3669599"/>
            <a:ext cx="3351578" cy="2060073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187140" y="6475306"/>
            <a:ext cx="682019" cy="134034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71546" y="5829761"/>
            <a:ext cx="3399143" cy="779579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 smtClean="0">
                <a:solidFill>
                  <a:srgbClr val="00B050"/>
                </a:solidFill>
                <a:latin typeface="+mn-ea"/>
              </a:rPr>
              <a:t>(4) </a:t>
            </a:r>
            <a:r>
              <a:rPr lang="ja-JP" altLang="en-US" sz="1200" b="1" dirty="0" smtClean="0">
                <a:solidFill>
                  <a:srgbClr val="00B050"/>
                </a:solidFill>
                <a:latin typeface="+mn-ea"/>
              </a:rPr>
              <a:t>「接種を希望します」に</a:t>
            </a:r>
            <a:endParaRPr lang="en-US" altLang="ja-JP" sz="1200" b="1" dirty="0" smtClean="0">
              <a:solidFill>
                <a:srgbClr val="00B050"/>
              </a:solidFill>
              <a:latin typeface="+mn-ea"/>
            </a:endParaRPr>
          </a:p>
          <a:p>
            <a:pPr algn="ctr"/>
            <a:r>
              <a:rPr lang="ja-JP" altLang="en-US" sz="1200" b="1" dirty="0">
                <a:solidFill>
                  <a:srgbClr val="00B050"/>
                </a:solidFill>
                <a:latin typeface="+mn-ea"/>
              </a:rPr>
              <a:t>　</a:t>
            </a:r>
            <a:r>
              <a:rPr lang="ja-JP" altLang="en-US" sz="1200" b="1" dirty="0" smtClean="0">
                <a:solidFill>
                  <a:srgbClr val="00B050"/>
                </a:solidFill>
                <a:latin typeface="+mn-ea"/>
              </a:rPr>
              <a:t>　</a:t>
            </a:r>
            <a:r>
              <a:rPr lang="ja-JP" altLang="en-US" sz="1200" b="1" dirty="0">
                <a:solidFill>
                  <a:srgbClr val="00B050"/>
                </a:solidFill>
                <a:latin typeface="+mn-ea"/>
              </a:rPr>
              <a:t>チェック、日付、署名を</a:t>
            </a:r>
            <a:r>
              <a:rPr lang="ja-JP" altLang="en-US" sz="1200" b="1" dirty="0" smtClean="0">
                <a:solidFill>
                  <a:srgbClr val="00B050"/>
                </a:solidFill>
                <a:latin typeface="+mn-ea"/>
              </a:rPr>
              <a:t>記入</a:t>
            </a:r>
            <a:endParaRPr lang="en-US" altLang="ja-JP" sz="1200" b="1" dirty="0" smtClean="0">
              <a:solidFill>
                <a:srgbClr val="00B050"/>
              </a:solidFill>
              <a:latin typeface="+mn-ea"/>
            </a:endParaRPr>
          </a:p>
          <a:p>
            <a:pPr algn="ctr"/>
            <a:r>
              <a:rPr lang="en-US" altLang="ja-JP" sz="1200" b="1" dirty="0" smtClean="0">
                <a:solidFill>
                  <a:srgbClr val="00B050"/>
                </a:solidFill>
                <a:latin typeface="+mn-ea"/>
              </a:rPr>
              <a:t>※ </a:t>
            </a:r>
            <a:r>
              <a:rPr lang="ja-JP" altLang="en-US" sz="1200" b="1" dirty="0" smtClean="0">
                <a:solidFill>
                  <a:srgbClr val="00B050"/>
                </a:solidFill>
                <a:latin typeface="+mn-ea"/>
              </a:rPr>
              <a:t>日付は本日（接種日）の記入を確認</a:t>
            </a:r>
            <a:endParaRPr lang="en-US" altLang="ja-JP" sz="1200" b="1" dirty="0">
              <a:solidFill>
                <a:srgbClr val="00B050"/>
              </a:solidFill>
              <a:latin typeface="+mn-ea"/>
            </a:endParaRPr>
          </a:p>
        </p:txBody>
      </p:sp>
      <p:cxnSp>
        <p:nvCxnSpPr>
          <p:cNvPr id="17" name="直線コネクタ 16"/>
          <p:cNvCxnSpPr>
            <a:endCxn id="15" idx="1"/>
          </p:cNvCxnSpPr>
          <p:nvPr/>
        </p:nvCxnSpPr>
        <p:spPr>
          <a:xfrm>
            <a:off x="3470689" y="6228184"/>
            <a:ext cx="716451" cy="314139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+mn-ea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+mn-ea"/>
              </a:rPr>
              <a:t>記入方法</a:t>
            </a:r>
            <a:r>
              <a:rPr kumimoji="1" lang="en-US" altLang="ja-JP" b="1" dirty="0" smtClean="0">
                <a:solidFill>
                  <a:schemeClr val="tx1"/>
                </a:solidFill>
                <a:latin typeface="+mn-ea"/>
              </a:rPr>
              <a:t>】</a:t>
            </a:r>
            <a:r>
              <a:rPr lang="ja-JP" altLang="en-US" b="1" dirty="0">
                <a:solidFill>
                  <a:schemeClr val="tx1"/>
                </a:solidFill>
                <a:latin typeface="+mn-ea"/>
              </a:rPr>
              <a:t> </a:t>
            </a:r>
            <a:r>
              <a:rPr kumimoji="1" lang="ja-JP" altLang="en-US" b="1" dirty="0" smtClean="0">
                <a:solidFill>
                  <a:schemeClr val="tx1"/>
                </a:solidFill>
                <a:latin typeface="+mn-ea"/>
              </a:rPr>
              <a:t>予診票</a:t>
            </a:r>
            <a:endParaRPr kumimoji="1" lang="en-US" altLang="ja-JP" b="1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b="1" dirty="0">
                <a:solidFill>
                  <a:schemeClr val="tx1"/>
                </a:solidFill>
                <a:latin typeface="+mn-ea"/>
              </a:rPr>
              <a:t>フリクションボールペン</a:t>
            </a:r>
            <a:r>
              <a:rPr lang="ja-JP" altLang="en-US" b="1" dirty="0" smtClean="0">
                <a:solidFill>
                  <a:schemeClr val="tx1"/>
                </a:solidFill>
                <a:latin typeface="+mn-ea"/>
              </a:rPr>
              <a:t>は不可</a:t>
            </a:r>
            <a:endParaRPr lang="ja-JP" altLang="en-US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675618" y="3030336"/>
            <a:ext cx="757417" cy="2657304"/>
          </a:xfrm>
          <a:prstGeom prst="rect">
            <a:avLst/>
          </a:prstGeom>
          <a:solidFill>
            <a:srgbClr val="FFFF66">
              <a:alpha val="49804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031043" y="7791146"/>
            <a:ext cx="2312194" cy="234172"/>
          </a:xfrm>
          <a:prstGeom prst="rect">
            <a:avLst/>
          </a:prstGeom>
          <a:solidFill>
            <a:schemeClr val="accent4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solidFill>
                  <a:schemeClr val="bg1"/>
                </a:solidFill>
                <a:latin typeface="+mn-ea"/>
              </a:rPr>
              <a:t>〇〇〇〇〇株式会社</a:t>
            </a:r>
            <a:endParaRPr kumimoji="1" lang="ja-JP" altLang="en-US" sz="105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00733" y="8217534"/>
            <a:ext cx="2692080" cy="746954"/>
          </a:xfrm>
          <a:prstGeom prst="rect">
            <a:avLst/>
          </a:prstGeom>
          <a:solidFill>
            <a:schemeClr val="accent4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chemeClr val="bg1"/>
                </a:solidFill>
                <a:latin typeface="+mn-ea"/>
              </a:rPr>
              <a:t>(6) </a:t>
            </a:r>
            <a:r>
              <a:rPr kumimoji="1" lang="ja-JP" altLang="en-US" sz="1200" b="1" dirty="0" smtClean="0">
                <a:solidFill>
                  <a:schemeClr val="bg1"/>
                </a:solidFill>
                <a:latin typeface="+mn-ea"/>
              </a:rPr>
              <a:t>所属会社名を記入</a:t>
            </a:r>
            <a:endParaRPr kumimoji="1"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ja-JP" altLang="en-US" sz="1200" b="1" dirty="0" smtClean="0">
                <a:solidFill>
                  <a:schemeClr val="bg1"/>
                </a:solidFill>
                <a:latin typeface="+mn-ea"/>
              </a:rPr>
              <a:t>（出向者、派遣社員は伊藤忠商事</a:t>
            </a:r>
            <a:endParaRPr lang="en-US" altLang="ja-JP" sz="1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+mn-ea"/>
              </a:rPr>
              <a:t>と記入のこと）</a:t>
            </a:r>
            <a:endParaRPr kumimoji="1" lang="en-US" altLang="ja-JP" sz="1200" b="1" dirty="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22" name="直線コネクタ 21"/>
          <p:cNvCxnSpPr>
            <a:stCxn id="21" idx="0"/>
            <a:endCxn id="20" idx="1"/>
          </p:cNvCxnSpPr>
          <p:nvPr/>
        </p:nvCxnSpPr>
        <p:spPr>
          <a:xfrm flipV="1">
            <a:off x="1946773" y="7908232"/>
            <a:ext cx="1084270" cy="30930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4149080" y="2644071"/>
            <a:ext cx="232420" cy="271745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346322" y="6686879"/>
            <a:ext cx="2386934" cy="377952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25" name="直線コネクタ 24"/>
          <p:cNvCxnSpPr>
            <a:stCxn id="16" idx="3"/>
          </p:cNvCxnSpPr>
          <p:nvPr/>
        </p:nvCxnSpPr>
        <p:spPr>
          <a:xfrm>
            <a:off x="3470689" y="6219551"/>
            <a:ext cx="243369" cy="46732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2977030" y="7100076"/>
            <a:ext cx="2847645" cy="685677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4683" y="6986556"/>
            <a:ext cx="2383294" cy="692541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>
                <a:solidFill>
                  <a:srgbClr val="002060"/>
                </a:solidFill>
                <a:latin typeface="+mn-ea"/>
              </a:rPr>
              <a:t>(5) </a:t>
            </a:r>
            <a:r>
              <a:rPr kumimoji="1" lang="ja-JP" altLang="en-US" sz="1200" b="1" dirty="0" smtClean="0">
                <a:solidFill>
                  <a:srgbClr val="002060"/>
                </a:solidFill>
                <a:latin typeface="+mn-ea"/>
              </a:rPr>
              <a:t>「実施場所」、「医師名」、</a:t>
            </a:r>
            <a:endParaRPr kumimoji="1" lang="en-US" altLang="ja-JP" sz="1200" b="1" dirty="0" smtClean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kumimoji="1" lang="ja-JP" altLang="en-US" sz="1200" b="1" dirty="0" smtClean="0">
                <a:solidFill>
                  <a:srgbClr val="002060"/>
                </a:solidFill>
                <a:latin typeface="+mn-ea"/>
              </a:rPr>
              <a:t>「医療機関等コード」、</a:t>
            </a:r>
            <a:endParaRPr kumimoji="1" lang="en-US" altLang="ja-JP" sz="1200" b="1" dirty="0" smtClean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lang="ja-JP" altLang="en-US" sz="1200" b="1" dirty="0" smtClean="0">
                <a:solidFill>
                  <a:srgbClr val="002060"/>
                </a:solidFill>
                <a:latin typeface="+mn-ea"/>
              </a:rPr>
              <a:t>「接種年月日」を記入（</a:t>
            </a:r>
            <a:r>
              <a:rPr kumimoji="1" lang="ja-JP" altLang="en-US" sz="1200" b="1" dirty="0" smtClean="0">
                <a:solidFill>
                  <a:srgbClr val="002060"/>
                </a:solidFill>
                <a:latin typeface="+mn-ea"/>
              </a:rPr>
              <a:t>印字可）</a:t>
            </a:r>
            <a:endParaRPr kumimoji="1" lang="en-US" altLang="ja-JP" sz="1200" b="1" dirty="0" smtClean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28" name="直線コネクタ 27"/>
          <p:cNvCxnSpPr>
            <a:stCxn id="27" idx="3"/>
            <a:endCxn id="26" idx="1"/>
          </p:cNvCxnSpPr>
          <p:nvPr/>
        </p:nvCxnSpPr>
        <p:spPr>
          <a:xfrm>
            <a:off x="2457977" y="7332827"/>
            <a:ext cx="519053" cy="1100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フレーム 28"/>
          <p:cNvSpPr/>
          <p:nvPr/>
        </p:nvSpPr>
        <p:spPr>
          <a:xfrm>
            <a:off x="2272904" y="3131840"/>
            <a:ext cx="1119675" cy="183607"/>
          </a:xfrm>
          <a:prstGeom prst="fram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272904" y="2539063"/>
            <a:ext cx="1884345" cy="316717"/>
          </a:xfrm>
          <a:prstGeom prst="rect">
            <a:avLst/>
          </a:prstGeom>
          <a:solidFill>
            <a:schemeClr val="bg1">
              <a:lumMod val="75000"/>
              <a:alpha val="89804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ja-JP" altLang="en-US" sz="1200" dirty="0" smtClean="0">
                <a:solidFill>
                  <a:srgbClr val="FF0000"/>
                </a:solidFill>
                <a:latin typeface="+mn-ea"/>
              </a:rPr>
              <a:t>回目接種日を記入</a:t>
            </a:r>
            <a:endParaRPr lang="en-US" altLang="ja-JP" sz="1200" dirty="0" smtClean="0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31" name="直線コネクタ 30"/>
          <p:cNvCxnSpPr/>
          <p:nvPr/>
        </p:nvCxnSpPr>
        <p:spPr>
          <a:xfrm flipV="1">
            <a:off x="2796030" y="2843808"/>
            <a:ext cx="181000" cy="304282"/>
          </a:xfrm>
          <a:prstGeom prst="line">
            <a:avLst/>
          </a:prstGeom>
          <a:ln w="1905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フレーム 31"/>
          <p:cNvSpPr/>
          <p:nvPr/>
        </p:nvSpPr>
        <p:spPr>
          <a:xfrm>
            <a:off x="3337070" y="3131841"/>
            <a:ext cx="1130988" cy="178833"/>
          </a:xfrm>
          <a:prstGeom prst="fram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 flipH="1" flipV="1">
            <a:off x="4025461" y="3326492"/>
            <a:ext cx="1432" cy="303988"/>
          </a:xfrm>
          <a:prstGeom prst="line">
            <a:avLst/>
          </a:prstGeom>
          <a:ln w="1905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2693305" y="3567770"/>
            <a:ext cx="1884345" cy="316717"/>
          </a:xfrm>
          <a:prstGeom prst="rect">
            <a:avLst/>
          </a:prstGeom>
          <a:solidFill>
            <a:schemeClr val="bg1">
              <a:lumMod val="75000"/>
              <a:alpha val="89804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rgbClr val="FF0000"/>
                </a:solidFill>
                <a:latin typeface="+mn-ea"/>
              </a:rPr>
              <a:t>2</a:t>
            </a:r>
            <a:r>
              <a:rPr lang="ja-JP" altLang="en-US" sz="1200" dirty="0" smtClean="0">
                <a:solidFill>
                  <a:srgbClr val="FF0000"/>
                </a:solidFill>
                <a:latin typeface="+mn-ea"/>
              </a:rPr>
              <a:t>回目接種日を記入</a:t>
            </a:r>
            <a:endParaRPr lang="en-US" altLang="ja-JP" sz="1200" dirty="0" smtClean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1764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54" y="1330659"/>
            <a:ext cx="6328893" cy="7666994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4" name="正方形/長方形 3"/>
          <p:cNvSpPr/>
          <p:nvPr/>
        </p:nvSpPr>
        <p:spPr>
          <a:xfrm>
            <a:off x="3288250" y="2768467"/>
            <a:ext cx="2877053" cy="1366768"/>
          </a:xfrm>
          <a:prstGeom prst="rect">
            <a:avLst/>
          </a:prstGeom>
          <a:solidFill>
            <a:schemeClr val="accent2">
              <a:lumMod val="5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437112" y="4323583"/>
            <a:ext cx="1616935" cy="1249460"/>
          </a:xfrm>
          <a:prstGeom prst="rect">
            <a:avLst/>
          </a:prstGeom>
          <a:solidFill>
            <a:schemeClr val="accent2">
              <a:lumMod val="5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 smtClean="0">
                <a:solidFill>
                  <a:schemeClr val="bg1"/>
                </a:solidFill>
                <a:latin typeface="+mn-ea"/>
              </a:rPr>
              <a:t>以下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を</a:t>
            </a:r>
            <a:r>
              <a:rPr lang="ja-JP" altLang="en-US" sz="1400" b="1" dirty="0" smtClean="0">
                <a:solidFill>
                  <a:schemeClr val="bg1"/>
                </a:solidFill>
                <a:latin typeface="+mn-ea"/>
              </a:rPr>
              <a:t>記入</a:t>
            </a:r>
            <a:endParaRPr lang="en-US" altLang="ja-JP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　</a:t>
            </a:r>
            <a:r>
              <a:rPr lang="ja-JP" altLang="en-US" sz="1400" b="1" dirty="0" smtClean="0">
                <a:solidFill>
                  <a:schemeClr val="bg1"/>
                </a:solidFill>
                <a:latin typeface="+mn-ea"/>
              </a:rPr>
              <a:t>① 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氏名</a:t>
            </a:r>
            <a:endParaRPr lang="en-US" altLang="ja-JP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　</a:t>
            </a:r>
            <a:r>
              <a:rPr lang="ja-JP" altLang="en-US" sz="1400" b="1" dirty="0" smtClean="0">
                <a:solidFill>
                  <a:schemeClr val="bg1"/>
                </a:solidFill>
                <a:latin typeface="+mn-ea"/>
              </a:rPr>
              <a:t>② 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住所</a:t>
            </a:r>
            <a:endParaRPr lang="en-US" altLang="ja-JP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　</a:t>
            </a:r>
            <a:r>
              <a:rPr lang="ja-JP" altLang="en-US" sz="1400" b="1" dirty="0" smtClean="0">
                <a:solidFill>
                  <a:schemeClr val="bg1"/>
                </a:solidFill>
                <a:latin typeface="+mn-ea"/>
              </a:rPr>
              <a:t>③ 生年月日</a:t>
            </a:r>
            <a:endParaRPr lang="en-US" altLang="ja-JP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　</a:t>
            </a:r>
            <a:r>
              <a:rPr lang="ja-JP" altLang="en-US" sz="1400" b="1" dirty="0" smtClean="0">
                <a:solidFill>
                  <a:schemeClr val="bg1"/>
                </a:solidFill>
                <a:latin typeface="+mn-ea"/>
              </a:rPr>
              <a:t>④ 接種券番号</a:t>
            </a:r>
            <a:endParaRPr lang="en-US" altLang="ja-JP" sz="14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56014" y="2575656"/>
            <a:ext cx="1693694" cy="825870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505890" y="2123595"/>
            <a:ext cx="3579376" cy="310939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u="sng" dirty="0" smtClean="0">
                <a:solidFill>
                  <a:schemeClr val="tx1"/>
                </a:solidFill>
                <a:latin typeface="+mn-ea"/>
              </a:rPr>
              <a:t>記入不要（接種会場にてシール貼付け・記入）</a:t>
            </a:r>
            <a:endParaRPr lang="ja-JP" altLang="en-US" sz="1200" b="1" u="sng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8" name="直線コネクタ 7"/>
          <p:cNvCxnSpPr>
            <a:stCxn id="6" idx="0"/>
          </p:cNvCxnSpPr>
          <p:nvPr/>
        </p:nvCxnSpPr>
        <p:spPr>
          <a:xfrm flipV="1">
            <a:off x="2302861" y="2460378"/>
            <a:ext cx="203029" cy="11527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+mn-ea"/>
              </a:rPr>
              <a:t>【</a:t>
            </a:r>
            <a:r>
              <a:rPr kumimoji="1" lang="ja-JP" altLang="en-US" b="1" dirty="0" smtClean="0">
                <a:solidFill>
                  <a:schemeClr val="tx1"/>
                </a:solidFill>
                <a:latin typeface="+mn-ea"/>
              </a:rPr>
              <a:t>記入方法</a:t>
            </a:r>
            <a:r>
              <a:rPr kumimoji="1" lang="en-US" altLang="ja-JP" b="1" dirty="0" smtClean="0">
                <a:solidFill>
                  <a:schemeClr val="tx1"/>
                </a:solidFill>
                <a:latin typeface="+mn-ea"/>
              </a:rPr>
              <a:t>】</a:t>
            </a:r>
            <a:r>
              <a:rPr lang="ja-JP" altLang="en-US" b="1" dirty="0" smtClean="0">
                <a:solidFill>
                  <a:schemeClr val="tx1"/>
                </a:solidFill>
                <a:latin typeface="+mn-ea"/>
              </a:rPr>
              <a:t>接種記録書</a:t>
            </a:r>
            <a:endParaRPr kumimoji="1" lang="en-US" altLang="ja-JP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16238" y="3665183"/>
            <a:ext cx="2180714" cy="658400"/>
          </a:xfrm>
          <a:prstGeom prst="rect">
            <a:avLst/>
          </a:prstGeom>
          <a:solidFill>
            <a:schemeClr val="bg1">
              <a:lumMod val="50000"/>
              <a:alpha val="6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u="sng" dirty="0" smtClean="0">
                <a:solidFill>
                  <a:schemeClr val="tx1"/>
                </a:solidFill>
                <a:latin typeface="+mn-ea"/>
              </a:rPr>
              <a:t>記入不要（接種会場にて押印）</a:t>
            </a:r>
            <a:endParaRPr lang="ja-JP" altLang="en-US" sz="1200" b="1" u="sng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 flipH="1" flipV="1">
            <a:off x="5013176" y="3994383"/>
            <a:ext cx="360040" cy="32920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27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673" y="1343658"/>
            <a:ext cx="5832648" cy="7332797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64554" y="4977935"/>
            <a:ext cx="3499211" cy="900000"/>
          </a:xfrm>
          <a:prstGeom prst="rect">
            <a:avLst/>
          </a:prstGeom>
          <a:solidFill>
            <a:schemeClr val="accent3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400" b="1" dirty="0">
                <a:solidFill>
                  <a:srgbClr val="00B050"/>
                </a:solidFill>
                <a:latin typeface="+mn-ea"/>
              </a:rPr>
              <a:t>「</a:t>
            </a:r>
            <a:r>
              <a:rPr lang="en-US" altLang="ja-JP" sz="1400" b="1" dirty="0">
                <a:solidFill>
                  <a:srgbClr val="00B050"/>
                </a:solidFill>
                <a:latin typeface="+mn-ea"/>
              </a:rPr>
              <a:t>30</a:t>
            </a:r>
            <a:r>
              <a:rPr lang="ja-JP" altLang="en-US" sz="1400" b="1" dirty="0">
                <a:solidFill>
                  <a:srgbClr val="00B050"/>
                </a:solidFill>
                <a:latin typeface="+mn-ea"/>
              </a:rPr>
              <a:t>分」の記載がある場合</a:t>
            </a:r>
            <a:r>
              <a:rPr lang="ja-JP" altLang="en-US" sz="1400" b="1" dirty="0" smtClean="0">
                <a:solidFill>
                  <a:srgbClr val="00B050"/>
                </a:solidFill>
                <a:latin typeface="+mn-ea"/>
              </a:rPr>
              <a:t>、</a:t>
            </a:r>
            <a:endParaRPr lang="en-US" altLang="ja-JP" sz="1400" b="1" dirty="0" smtClean="0">
              <a:solidFill>
                <a:srgbClr val="00B050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00B050"/>
                </a:solidFill>
                <a:latin typeface="+mn-ea"/>
              </a:rPr>
              <a:t>「</a:t>
            </a:r>
            <a:r>
              <a:rPr lang="ja-JP" altLang="en-US" sz="1400" b="1" dirty="0">
                <a:solidFill>
                  <a:srgbClr val="00B050"/>
                </a:solidFill>
                <a:latin typeface="+mn-ea"/>
              </a:rPr>
              <a:t>待機終了時刻メモ</a:t>
            </a:r>
            <a:r>
              <a:rPr lang="ja-JP" altLang="en-US" sz="1400" b="1" dirty="0" smtClean="0">
                <a:solidFill>
                  <a:srgbClr val="00B050"/>
                </a:solidFill>
                <a:latin typeface="+mn-ea"/>
              </a:rPr>
              <a:t>」に</a:t>
            </a:r>
            <a:r>
              <a:rPr lang="en-US" altLang="ja-JP" sz="1400" b="1" dirty="0" smtClean="0">
                <a:solidFill>
                  <a:srgbClr val="00B050"/>
                </a:solidFill>
                <a:latin typeface="+mn-ea"/>
              </a:rPr>
              <a:t>30</a:t>
            </a:r>
            <a:r>
              <a:rPr lang="ja-JP" altLang="en-US" sz="1400" b="1" dirty="0">
                <a:solidFill>
                  <a:srgbClr val="00B050"/>
                </a:solidFill>
                <a:latin typeface="+mn-ea"/>
              </a:rPr>
              <a:t>分後の時刻を記入</a:t>
            </a:r>
            <a:endParaRPr lang="en-US" altLang="ja-JP" sz="1400" b="1" dirty="0">
              <a:solidFill>
                <a:srgbClr val="00B050"/>
              </a:solidFill>
              <a:latin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64554" y="249344"/>
            <a:ext cx="6328893" cy="89296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solidFill>
                  <a:schemeClr val="tx1"/>
                </a:solidFill>
                <a:latin typeface="+mn-ea"/>
              </a:rPr>
              <a:t>【</a:t>
            </a:r>
            <a:r>
              <a:rPr lang="ja-JP" altLang="en-US" b="1" dirty="0">
                <a:solidFill>
                  <a:schemeClr val="tx1"/>
                </a:solidFill>
                <a:latin typeface="+mn-ea"/>
              </a:rPr>
              <a:t>接種確認・書類回収</a:t>
            </a:r>
            <a:r>
              <a:rPr lang="en-US" altLang="ja-JP" b="1" dirty="0">
                <a:solidFill>
                  <a:schemeClr val="tx1"/>
                </a:solidFill>
                <a:latin typeface="+mn-ea"/>
              </a:rPr>
              <a:t>/</a:t>
            </a:r>
            <a:r>
              <a:rPr lang="ja-JP" altLang="en-US" b="1" dirty="0" smtClean="0">
                <a:solidFill>
                  <a:schemeClr val="tx1"/>
                </a:solidFill>
                <a:latin typeface="+mn-ea"/>
              </a:rPr>
              <a:t>分類係の確認箇所</a:t>
            </a:r>
            <a:r>
              <a:rPr kumimoji="1" lang="en-US" altLang="ja-JP" b="1" dirty="0" smtClean="0">
                <a:solidFill>
                  <a:schemeClr val="tx1"/>
                </a:solidFill>
                <a:latin typeface="+mn-ea"/>
              </a:rPr>
              <a:t>】</a:t>
            </a:r>
            <a:r>
              <a:rPr kumimoji="1" lang="ja-JP" altLang="en-US" b="1" dirty="0" smtClean="0">
                <a:solidFill>
                  <a:schemeClr val="tx1"/>
                </a:solidFill>
                <a:latin typeface="+mn-ea"/>
              </a:rPr>
              <a:t>予診票</a:t>
            </a:r>
            <a:endParaRPr kumimoji="1" lang="en-US" altLang="ja-JP" b="1" dirty="0" smtClean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763765" y="8448674"/>
            <a:ext cx="2329532" cy="227781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 smtClean="0">
                <a:solidFill>
                  <a:srgbClr val="002060"/>
                </a:solidFill>
                <a:latin typeface="+mn-ea"/>
              </a:rPr>
              <a:t>〇〇〇〇〇株式会社</a:t>
            </a:r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1798" y="2906349"/>
            <a:ext cx="3755274" cy="1580183"/>
          </a:xfrm>
          <a:prstGeom prst="rect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以下</a:t>
            </a:r>
            <a:r>
              <a:rPr lang="en-US" altLang="ja-JP" sz="1400" b="1" dirty="0" smtClean="0">
                <a:solidFill>
                  <a:srgbClr val="002060"/>
                </a:solidFill>
                <a:latin typeface="+mn-ea"/>
              </a:rPr>
              <a:t>4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種類に分類</a:t>
            </a:r>
            <a:endParaRPr lang="en-US" altLang="ja-JP" sz="14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・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接種券貼付け</a:t>
            </a:r>
            <a:r>
              <a:rPr lang="en-US" altLang="ja-JP" sz="1400" b="1" dirty="0">
                <a:solidFill>
                  <a:srgbClr val="002060"/>
                </a:solidFill>
                <a:latin typeface="+mn-ea"/>
              </a:rPr>
              <a:t>/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事前印刷済（伊藤忠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）</a:t>
            </a:r>
            <a:endParaRPr lang="en-US" altLang="ja-JP" sz="14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・接種券貼付け</a:t>
            </a:r>
            <a:r>
              <a:rPr lang="en-US" altLang="ja-JP" sz="1400" b="1" dirty="0">
                <a:solidFill>
                  <a:srgbClr val="002060"/>
                </a:solidFill>
                <a:latin typeface="+mn-ea"/>
              </a:rPr>
              <a:t>/</a:t>
            </a: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事前印刷済（伊藤忠以外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）</a:t>
            </a:r>
            <a:endParaRPr lang="en-US" altLang="ja-JP" sz="14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・接種券未貼付け（伊藤忠</a:t>
            </a:r>
            <a:r>
              <a:rPr lang="ja-JP" altLang="en-US" sz="1400" b="1" dirty="0" smtClean="0">
                <a:solidFill>
                  <a:srgbClr val="002060"/>
                </a:solidFill>
                <a:latin typeface="+mn-ea"/>
              </a:rPr>
              <a:t>）</a:t>
            </a:r>
            <a:endParaRPr lang="en-US" altLang="ja-JP" sz="1400" b="1" dirty="0" smtClean="0">
              <a:solidFill>
                <a:srgbClr val="00206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rgbClr val="002060"/>
                </a:solidFill>
                <a:latin typeface="+mn-ea"/>
              </a:rPr>
              <a:t>・接種券未貼付け（伊藤忠以外）</a:t>
            </a:r>
            <a:endParaRPr kumimoji="1" lang="en-US" altLang="ja-JP" sz="1400" b="1" dirty="0" smtClean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4077072" y="3612690"/>
            <a:ext cx="720080" cy="483598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1196752" y="6099679"/>
            <a:ext cx="4896545" cy="547965"/>
          </a:xfrm>
          <a:prstGeom prst="rect">
            <a:avLst/>
          </a:prstGeom>
          <a:solidFill>
            <a:schemeClr val="accent3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sz="1050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0" name="直線コネクタ 9"/>
          <p:cNvCxnSpPr>
            <a:stCxn id="4" idx="2"/>
            <a:endCxn id="9" idx="0"/>
          </p:cNvCxnSpPr>
          <p:nvPr/>
        </p:nvCxnSpPr>
        <p:spPr>
          <a:xfrm>
            <a:off x="2014160" y="5877935"/>
            <a:ext cx="1630865" cy="221744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4224866" y="1614322"/>
            <a:ext cx="1868431" cy="1005457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>
              <a:solidFill>
                <a:srgbClr val="002060"/>
              </a:solidFill>
              <a:latin typeface="+mn-ea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4077072" y="2411760"/>
            <a:ext cx="144016" cy="120093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020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1402</TotalTime>
  <Words>270</Words>
  <Application>Microsoft Office PowerPoint</Application>
  <PresentationFormat>画面に合わせる (4:3)</PresentationFormat>
  <Paragraphs>42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五十嵐 淳</cp:lastModifiedBy>
  <cp:revision>179</cp:revision>
  <dcterms:created xsi:type="dcterms:W3CDTF">2018-06-20T08:47:28Z</dcterms:created>
  <dcterms:modified xsi:type="dcterms:W3CDTF">2022-02-16T09:28:37Z</dcterms:modified>
</cp:coreProperties>
</file>