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268" r:id="rId2"/>
    <p:sldId id="332" r:id="rId3"/>
    <p:sldId id="270" r:id="rId4"/>
    <p:sldId id="271" r:id="rId5"/>
    <p:sldId id="284" r:id="rId6"/>
    <p:sldId id="273" r:id="rId7"/>
    <p:sldId id="283" r:id="rId8"/>
    <p:sldId id="327" r:id="rId9"/>
    <p:sldId id="339" r:id="rId10"/>
    <p:sldId id="274" r:id="rId11"/>
    <p:sldId id="275" r:id="rId12"/>
    <p:sldId id="276" r:id="rId13"/>
    <p:sldId id="281" r:id="rId14"/>
    <p:sldId id="277" r:id="rId15"/>
    <p:sldId id="330" r:id="rId16"/>
    <p:sldId id="278" r:id="rId17"/>
    <p:sldId id="280" r:id="rId18"/>
    <p:sldId id="279" r:id="rId19"/>
    <p:sldId id="282" r:id="rId20"/>
    <p:sldId id="342" r:id="rId21"/>
    <p:sldId id="323" r:id="rId22"/>
    <p:sldId id="325" r:id="rId23"/>
    <p:sldId id="333" r:id="rId24"/>
    <p:sldId id="285" r:id="rId25"/>
    <p:sldId id="286" r:id="rId26"/>
    <p:sldId id="321" r:id="rId27"/>
    <p:sldId id="320" r:id="rId28"/>
    <p:sldId id="328" r:id="rId29"/>
    <p:sldId id="341" r:id="rId30"/>
    <p:sldId id="326" r:id="rId31"/>
    <p:sldId id="334" r:id="rId32"/>
    <p:sldId id="335" r:id="rId33"/>
    <p:sldId id="336" r:id="rId34"/>
    <p:sldId id="338" r:id="rId35"/>
    <p:sldId id="337" r:id="rId36"/>
  </p:sldIdLst>
  <p:sldSz cx="9144000" cy="6858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854" autoAdjust="0"/>
    <p:restoredTop sz="94660"/>
  </p:normalViewPr>
  <p:slideViewPr>
    <p:cSldViewPr showGuides="1">
      <p:cViewPr varScale="1">
        <p:scale>
          <a:sx n="110" d="100"/>
          <a:sy n="110" d="100"/>
        </p:scale>
        <p:origin x="1170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18831" cy="495029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4" y="1"/>
            <a:ext cx="2918831" cy="495029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r">
              <a:defRPr sz="1200"/>
            </a:lvl1pPr>
          </a:lstStyle>
          <a:p>
            <a:fld id="{1B4A4104-3349-43CB-812D-24AB7BC8E330}" type="datetimeFigureOut">
              <a:rPr kumimoji="1" lang="ja-JP" altLang="en-US" smtClean="0"/>
              <a:t>2022/10/14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1233488"/>
            <a:ext cx="44370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4" tIns="45717" rIns="91434" bIns="45717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748164"/>
            <a:ext cx="5388610" cy="3884861"/>
          </a:xfrm>
          <a:prstGeom prst="rect">
            <a:avLst/>
          </a:prstGeom>
        </p:spPr>
        <p:txBody>
          <a:bodyPr vert="horz" lIns="91434" tIns="45717" rIns="91434" bIns="45717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371286"/>
            <a:ext cx="2918831" cy="495028"/>
          </a:xfrm>
          <a:prstGeom prst="rect">
            <a:avLst/>
          </a:prstGeom>
        </p:spPr>
        <p:txBody>
          <a:bodyPr vert="horz" lIns="91434" tIns="45717" rIns="91434" bIns="45717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4" y="9371286"/>
            <a:ext cx="2918831" cy="495028"/>
          </a:xfrm>
          <a:prstGeom prst="rect">
            <a:avLst/>
          </a:prstGeom>
        </p:spPr>
        <p:txBody>
          <a:bodyPr vert="horz" lIns="91434" tIns="45717" rIns="91434" bIns="45717" rtlCol="0" anchor="b"/>
          <a:lstStyle>
            <a:lvl1pPr algn="r">
              <a:defRPr sz="1200"/>
            </a:lvl1pPr>
          </a:lstStyle>
          <a:p>
            <a:fld id="{AF9E41A1-1F5C-40C6-AE1F-240295C661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30295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108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66579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0653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16479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819097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830153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203200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742822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702157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883352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83240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766409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411000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232833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136522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24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922898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25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010869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26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566714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27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945490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28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331225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29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603214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30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32385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010526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31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90961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32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110600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33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760927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34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020957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35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41545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55554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71660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5800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99819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48419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43873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2022/10/14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85502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2022/10/14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65413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2022/10/14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7513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2022/10/14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6859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2022/10/14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7605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2022/10/14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0478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2022/10/14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0422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2022/10/14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6645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0745" y="116632"/>
            <a:ext cx="9041838" cy="4866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5105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2022/10/14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2987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2022/10/14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3839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EBB311-63CF-41BF-9198-30813CC31CC6}" type="datetimeFigureOut">
              <a:rPr kumimoji="1" lang="ja-JP" altLang="en-US" smtClean="0"/>
              <a:t>2022/10/14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9249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grayscl/>
          </a:blip>
          <a:stretch>
            <a:fillRect/>
          </a:stretch>
        </p:blipFill>
        <p:spPr>
          <a:xfrm>
            <a:off x="1950699" y="2593576"/>
            <a:ext cx="5176373" cy="3394343"/>
          </a:xfrm>
          <a:prstGeom prst="rect">
            <a:avLst/>
          </a:prstGeom>
          <a:ln w="19050">
            <a:solidFill>
              <a:srgbClr val="002060"/>
            </a:solidFill>
          </a:ln>
        </p:spPr>
      </p:pic>
      <p:pic>
        <p:nvPicPr>
          <p:cNvPr id="365" name="図 36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83475" y="1479798"/>
            <a:ext cx="572124" cy="4320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43" name="正方形/長方形 42"/>
          <p:cNvSpPr/>
          <p:nvPr/>
        </p:nvSpPr>
        <p:spPr>
          <a:xfrm>
            <a:off x="2794037" y="249344"/>
            <a:ext cx="3555926" cy="50221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会場ポスター図</a:t>
            </a:r>
            <a:endParaRPr kumimoji="1" lang="ja-JP" altLang="en-US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2119399" y="5212025"/>
            <a:ext cx="72000" cy="72000"/>
          </a:xfrm>
          <a:prstGeom prst="rect">
            <a:avLst/>
          </a:prstGeom>
          <a:solidFill>
            <a:schemeClr val="tx1">
              <a:alpha val="90000"/>
            </a:schemeClr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cxnSp>
        <p:nvCxnSpPr>
          <p:cNvPr id="6" name="直線コネクタ 5"/>
          <p:cNvCxnSpPr>
            <a:stCxn id="2" idx="3"/>
          </p:cNvCxnSpPr>
          <p:nvPr/>
        </p:nvCxnSpPr>
        <p:spPr>
          <a:xfrm flipV="1">
            <a:off x="727993" y="5061195"/>
            <a:ext cx="1404819" cy="501591"/>
          </a:xfrm>
          <a:prstGeom prst="line">
            <a:avLst/>
          </a:prstGeom>
          <a:ln w="1270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正方形/長方形 9"/>
          <p:cNvSpPr/>
          <p:nvPr/>
        </p:nvSpPr>
        <p:spPr>
          <a:xfrm>
            <a:off x="4059944" y="4503323"/>
            <a:ext cx="72000" cy="72000"/>
          </a:xfrm>
          <a:prstGeom prst="rect">
            <a:avLst/>
          </a:prstGeom>
          <a:solidFill>
            <a:schemeClr val="tx1">
              <a:alpha val="90000"/>
            </a:schemeClr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cxnSp>
        <p:nvCxnSpPr>
          <p:cNvPr id="11" name="直線コネクタ 10"/>
          <p:cNvCxnSpPr>
            <a:stCxn id="4" idx="0"/>
            <a:endCxn id="10" idx="2"/>
          </p:cNvCxnSpPr>
          <p:nvPr/>
        </p:nvCxnSpPr>
        <p:spPr>
          <a:xfrm flipV="1">
            <a:off x="3918427" y="4575323"/>
            <a:ext cx="177517" cy="1518021"/>
          </a:xfrm>
          <a:prstGeom prst="line">
            <a:avLst/>
          </a:prstGeom>
          <a:ln w="1270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正方形/長方形 24"/>
          <p:cNvSpPr/>
          <p:nvPr/>
        </p:nvSpPr>
        <p:spPr>
          <a:xfrm>
            <a:off x="4484886" y="5661248"/>
            <a:ext cx="72000" cy="72000"/>
          </a:xfrm>
          <a:prstGeom prst="rect">
            <a:avLst/>
          </a:prstGeom>
          <a:solidFill>
            <a:schemeClr val="tx1">
              <a:alpha val="90000"/>
            </a:schemeClr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cxnSp>
        <p:nvCxnSpPr>
          <p:cNvPr id="26" name="直線コネクタ 25"/>
          <p:cNvCxnSpPr>
            <a:stCxn id="153" idx="0"/>
            <a:endCxn id="25" idx="3"/>
          </p:cNvCxnSpPr>
          <p:nvPr/>
        </p:nvCxnSpPr>
        <p:spPr>
          <a:xfrm flipH="1" flipV="1">
            <a:off x="4556886" y="5697248"/>
            <a:ext cx="1142301" cy="396096"/>
          </a:xfrm>
          <a:prstGeom prst="line">
            <a:avLst/>
          </a:prstGeom>
          <a:ln w="1270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/>
          <p:cNvCxnSpPr>
            <a:stCxn id="152" idx="0"/>
            <a:endCxn id="33" idx="2"/>
          </p:cNvCxnSpPr>
          <p:nvPr/>
        </p:nvCxnSpPr>
        <p:spPr>
          <a:xfrm flipH="1" flipV="1">
            <a:off x="4520886" y="5892387"/>
            <a:ext cx="307442" cy="200957"/>
          </a:xfrm>
          <a:prstGeom prst="line">
            <a:avLst/>
          </a:prstGeom>
          <a:ln w="1270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正方形/長方形 32"/>
          <p:cNvSpPr/>
          <p:nvPr/>
        </p:nvSpPr>
        <p:spPr>
          <a:xfrm>
            <a:off x="4484886" y="5820387"/>
            <a:ext cx="72000" cy="72000"/>
          </a:xfrm>
          <a:prstGeom prst="rect">
            <a:avLst/>
          </a:prstGeom>
          <a:solidFill>
            <a:schemeClr val="tx1">
              <a:alpha val="90000"/>
            </a:schemeClr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0" name="正方形/長方形 59"/>
          <p:cNvSpPr/>
          <p:nvPr/>
        </p:nvSpPr>
        <p:spPr>
          <a:xfrm>
            <a:off x="3021930" y="5156974"/>
            <a:ext cx="72000" cy="72000"/>
          </a:xfrm>
          <a:prstGeom prst="rect">
            <a:avLst/>
          </a:prstGeom>
          <a:solidFill>
            <a:schemeClr val="tx1">
              <a:alpha val="90000"/>
            </a:schemeClr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cxnSp>
        <p:nvCxnSpPr>
          <p:cNvPr id="61" name="直線コネクタ 60"/>
          <p:cNvCxnSpPr>
            <a:stCxn id="12" idx="0"/>
            <a:endCxn id="60" idx="1"/>
          </p:cNvCxnSpPr>
          <p:nvPr/>
        </p:nvCxnSpPr>
        <p:spPr>
          <a:xfrm flipV="1">
            <a:off x="1796301" y="5192974"/>
            <a:ext cx="1225629" cy="900370"/>
          </a:xfrm>
          <a:prstGeom prst="line">
            <a:avLst/>
          </a:prstGeom>
          <a:ln w="1270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正方形/長方形 92"/>
          <p:cNvSpPr/>
          <p:nvPr/>
        </p:nvSpPr>
        <p:spPr>
          <a:xfrm>
            <a:off x="2657601" y="3734812"/>
            <a:ext cx="72000" cy="72000"/>
          </a:xfrm>
          <a:prstGeom prst="rect">
            <a:avLst/>
          </a:prstGeom>
          <a:solidFill>
            <a:schemeClr val="tx1">
              <a:alpha val="90000"/>
            </a:schemeClr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96" name="正方形/長方形 95"/>
          <p:cNvSpPr/>
          <p:nvPr/>
        </p:nvSpPr>
        <p:spPr>
          <a:xfrm>
            <a:off x="3004393" y="2947614"/>
            <a:ext cx="72000" cy="72000"/>
          </a:xfrm>
          <a:prstGeom prst="rect">
            <a:avLst/>
          </a:prstGeom>
          <a:solidFill>
            <a:schemeClr val="tx1">
              <a:alpha val="90000"/>
            </a:schemeClr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cxnSp>
        <p:nvCxnSpPr>
          <p:cNvPr id="97" name="直線コネクタ 96"/>
          <p:cNvCxnSpPr>
            <a:stCxn id="14" idx="3"/>
            <a:endCxn id="96" idx="1"/>
          </p:cNvCxnSpPr>
          <p:nvPr/>
        </p:nvCxnSpPr>
        <p:spPr>
          <a:xfrm>
            <a:off x="1305895" y="2239082"/>
            <a:ext cx="1698498" cy="744532"/>
          </a:xfrm>
          <a:prstGeom prst="line">
            <a:avLst/>
          </a:prstGeom>
          <a:ln w="1270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正方形/長方形 99"/>
          <p:cNvSpPr/>
          <p:nvPr/>
        </p:nvSpPr>
        <p:spPr>
          <a:xfrm>
            <a:off x="3754728" y="3163023"/>
            <a:ext cx="72000" cy="72000"/>
          </a:xfrm>
          <a:prstGeom prst="rect">
            <a:avLst/>
          </a:prstGeom>
          <a:solidFill>
            <a:schemeClr val="tx1">
              <a:alpha val="90000"/>
            </a:schemeClr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cxnSp>
        <p:nvCxnSpPr>
          <p:cNvPr id="101" name="直線コネクタ 100"/>
          <p:cNvCxnSpPr>
            <a:stCxn id="447" idx="2"/>
            <a:endCxn id="100" idx="1"/>
          </p:cNvCxnSpPr>
          <p:nvPr/>
        </p:nvCxnSpPr>
        <p:spPr>
          <a:xfrm>
            <a:off x="3326982" y="1746669"/>
            <a:ext cx="427746" cy="1452354"/>
          </a:xfrm>
          <a:prstGeom prst="line">
            <a:avLst/>
          </a:prstGeom>
          <a:ln w="1270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正方形/長方形 104"/>
          <p:cNvSpPr/>
          <p:nvPr/>
        </p:nvSpPr>
        <p:spPr>
          <a:xfrm>
            <a:off x="3754728" y="3787204"/>
            <a:ext cx="72000" cy="72000"/>
          </a:xfrm>
          <a:prstGeom prst="rect">
            <a:avLst/>
          </a:prstGeom>
          <a:solidFill>
            <a:schemeClr val="tx1">
              <a:alpha val="90000"/>
            </a:schemeClr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cxnSp>
        <p:nvCxnSpPr>
          <p:cNvPr id="106" name="直線コネクタ 105"/>
          <p:cNvCxnSpPr>
            <a:stCxn id="15" idx="2"/>
            <a:endCxn id="105" idx="0"/>
          </p:cNvCxnSpPr>
          <p:nvPr/>
        </p:nvCxnSpPr>
        <p:spPr>
          <a:xfrm>
            <a:off x="2617272" y="1743007"/>
            <a:ext cx="1173456" cy="2044197"/>
          </a:xfrm>
          <a:prstGeom prst="line">
            <a:avLst/>
          </a:prstGeom>
          <a:ln w="1270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正方形/長方形 109"/>
          <p:cNvSpPr/>
          <p:nvPr/>
        </p:nvSpPr>
        <p:spPr>
          <a:xfrm>
            <a:off x="4261979" y="3282430"/>
            <a:ext cx="72000" cy="72000"/>
          </a:xfrm>
          <a:prstGeom prst="rect">
            <a:avLst/>
          </a:prstGeom>
          <a:solidFill>
            <a:schemeClr val="tx1">
              <a:alpha val="9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cxnSp>
        <p:nvCxnSpPr>
          <p:cNvPr id="111" name="直線コネクタ 110"/>
          <p:cNvCxnSpPr>
            <a:stCxn id="16" idx="0"/>
            <a:endCxn id="115" idx="0"/>
          </p:cNvCxnSpPr>
          <p:nvPr/>
        </p:nvCxnSpPr>
        <p:spPr>
          <a:xfrm flipV="1">
            <a:off x="3406595" y="3694489"/>
            <a:ext cx="893363" cy="545749"/>
          </a:xfrm>
          <a:prstGeom prst="line">
            <a:avLst/>
          </a:prstGeom>
          <a:ln w="1270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正方形/長方形 114"/>
          <p:cNvSpPr/>
          <p:nvPr/>
        </p:nvSpPr>
        <p:spPr>
          <a:xfrm>
            <a:off x="4263958" y="3694489"/>
            <a:ext cx="72000" cy="72000"/>
          </a:xfrm>
          <a:prstGeom prst="rect">
            <a:avLst/>
          </a:prstGeom>
          <a:solidFill>
            <a:schemeClr val="tx1">
              <a:alpha val="9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cxnSp>
        <p:nvCxnSpPr>
          <p:cNvPr id="117" name="直線コネクタ 116"/>
          <p:cNvCxnSpPr>
            <a:stCxn id="320" idx="2"/>
            <a:endCxn id="110" idx="0"/>
          </p:cNvCxnSpPr>
          <p:nvPr/>
        </p:nvCxnSpPr>
        <p:spPr>
          <a:xfrm flipH="1">
            <a:off x="4297979" y="2979015"/>
            <a:ext cx="203450" cy="303415"/>
          </a:xfrm>
          <a:prstGeom prst="line">
            <a:avLst/>
          </a:prstGeom>
          <a:ln w="1270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正方形/長方形 119"/>
          <p:cNvSpPr/>
          <p:nvPr/>
        </p:nvSpPr>
        <p:spPr>
          <a:xfrm>
            <a:off x="5118782" y="3373119"/>
            <a:ext cx="72000" cy="72000"/>
          </a:xfrm>
          <a:prstGeom prst="rect">
            <a:avLst/>
          </a:prstGeom>
          <a:solidFill>
            <a:schemeClr val="tx1">
              <a:alpha val="90000"/>
            </a:schemeClr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cxnSp>
        <p:nvCxnSpPr>
          <p:cNvPr id="121" name="直線コネクタ 120"/>
          <p:cNvCxnSpPr>
            <a:stCxn id="365" idx="2"/>
            <a:endCxn id="129" idx="3"/>
          </p:cNvCxnSpPr>
          <p:nvPr/>
        </p:nvCxnSpPr>
        <p:spPr>
          <a:xfrm flipH="1">
            <a:off x="5190782" y="1911798"/>
            <a:ext cx="1878755" cy="1292647"/>
          </a:xfrm>
          <a:prstGeom prst="line">
            <a:avLst/>
          </a:prstGeom>
          <a:ln w="1270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正方形/長方形 125"/>
          <p:cNvSpPr/>
          <p:nvPr/>
        </p:nvSpPr>
        <p:spPr>
          <a:xfrm>
            <a:off x="5118782" y="3577793"/>
            <a:ext cx="72000" cy="72000"/>
          </a:xfrm>
          <a:prstGeom prst="rect">
            <a:avLst/>
          </a:prstGeom>
          <a:solidFill>
            <a:schemeClr val="tx1">
              <a:alpha val="90000"/>
            </a:schemeClr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27" name="正方形/長方形 126"/>
          <p:cNvSpPr/>
          <p:nvPr/>
        </p:nvSpPr>
        <p:spPr>
          <a:xfrm>
            <a:off x="5118782" y="3782467"/>
            <a:ext cx="72000" cy="72000"/>
          </a:xfrm>
          <a:prstGeom prst="rect">
            <a:avLst/>
          </a:prstGeom>
          <a:solidFill>
            <a:schemeClr val="tx1">
              <a:alpha val="90000"/>
            </a:schemeClr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29" name="正方形/長方形 128"/>
          <p:cNvSpPr/>
          <p:nvPr/>
        </p:nvSpPr>
        <p:spPr>
          <a:xfrm>
            <a:off x="5118782" y="3168445"/>
            <a:ext cx="72000" cy="72000"/>
          </a:xfrm>
          <a:prstGeom prst="rect">
            <a:avLst/>
          </a:prstGeom>
          <a:solidFill>
            <a:schemeClr val="tx1">
              <a:alpha val="90000"/>
            </a:schemeClr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cxnSp>
        <p:nvCxnSpPr>
          <p:cNvPr id="133" name="直線コネクタ 132"/>
          <p:cNvCxnSpPr>
            <a:stCxn id="17" idx="2"/>
            <a:endCxn id="120" idx="3"/>
          </p:cNvCxnSpPr>
          <p:nvPr/>
        </p:nvCxnSpPr>
        <p:spPr>
          <a:xfrm flipH="1">
            <a:off x="5190782" y="2143540"/>
            <a:ext cx="2120099" cy="1265579"/>
          </a:xfrm>
          <a:prstGeom prst="line">
            <a:avLst/>
          </a:prstGeom>
          <a:ln w="1270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直線コネクタ 138"/>
          <p:cNvCxnSpPr>
            <a:stCxn id="364" idx="2"/>
            <a:endCxn id="127" idx="3"/>
          </p:cNvCxnSpPr>
          <p:nvPr/>
        </p:nvCxnSpPr>
        <p:spPr>
          <a:xfrm flipH="1">
            <a:off x="5190782" y="2607023"/>
            <a:ext cx="2602786" cy="1211444"/>
          </a:xfrm>
          <a:prstGeom prst="line">
            <a:avLst/>
          </a:prstGeom>
          <a:ln w="1270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正方形/長方形 142"/>
          <p:cNvSpPr/>
          <p:nvPr/>
        </p:nvSpPr>
        <p:spPr>
          <a:xfrm>
            <a:off x="5726748" y="3413410"/>
            <a:ext cx="72000" cy="72000"/>
          </a:xfrm>
          <a:prstGeom prst="rect">
            <a:avLst/>
          </a:prstGeom>
          <a:solidFill>
            <a:schemeClr val="tx1">
              <a:alpha val="90000"/>
            </a:schemeClr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cxnSp>
        <p:nvCxnSpPr>
          <p:cNvPr id="144" name="直線コネクタ 143"/>
          <p:cNvCxnSpPr>
            <a:stCxn id="18" idx="1"/>
            <a:endCxn id="525" idx="3"/>
          </p:cNvCxnSpPr>
          <p:nvPr/>
        </p:nvCxnSpPr>
        <p:spPr>
          <a:xfrm flipH="1" flipV="1">
            <a:off x="5798748" y="3812596"/>
            <a:ext cx="296547" cy="840516"/>
          </a:xfrm>
          <a:prstGeom prst="line">
            <a:avLst/>
          </a:prstGeom>
          <a:ln w="1270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直線コネクタ 146"/>
          <p:cNvCxnSpPr>
            <a:stCxn id="19" idx="1"/>
            <a:endCxn id="154" idx="3"/>
          </p:cNvCxnSpPr>
          <p:nvPr/>
        </p:nvCxnSpPr>
        <p:spPr>
          <a:xfrm flipH="1" flipV="1">
            <a:off x="5719514" y="3048310"/>
            <a:ext cx="373825" cy="233573"/>
          </a:xfrm>
          <a:prstGeom prst="line">
            <a:avLst/>
          </a:prstGeom>
          <a:ln w="1270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" name="正方形/長方形 153"/>
          <p:cNvSpPr/>
          <p:nvPr/>
        </p:nvSpPr>
        <p:spPr>
          <a:xfrm>
            <a:off x="5647514" y="3012310"/>
            <a:ext cx="72000" cy="72000"/>
          </a:xfrm>
          <a:prstGeom prst="rect">
            <a:avLst/>
          </a:prstGeom>
          <a:solidFill>
            <a:schemeClr val="tx1">
              <a:alpha val="90000"/>
            </a:schemeClr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cxnSp>
        <p:nvCxnSpPr>
          <p:cNvPr id="156" name="直線コネクタ 155"/>
          <p:cNvCxnSpPr>
            <a:stCxn id="20" idx="1"/>
            <a:endCxn id="157" idx="3"/>
          </p:cNvCxnSpPr>
          <p:nvPr/>
        </p:nvCxnSpPr>
        <p:spPr>
          <a:xfrm flipH="1" flipV="1">
            <a:off x="6867381" y="2986962"/>
            <a:ext cx="489574" cy="578124"/>
          </a:xfrm>
          <a:prstGeom prst="line">
            <a:avLst/>
          </a:prstGeom>
          <a:ln w="1270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7" name="正方形/長方形 156"/>
          <p:cNvSpPr/>
          <p:nvPr/>
        </p:nvSpPr>
        <p:spPr>
          <a:xfrm>
            <a:off x="6795381" y="2950962"/>
            <a:ext cx="72000" cy="72000"/>
          </a:xfrm>
          <a:prstGeom prst="rect">
            <a:avLst/>
          </a:prstGeom>
          <a:solidFill>
            <a:schemeClr val="tx1">
              <a:alpha val="90000"/>
            </a:schemeClr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61" name="正方形/長方形 160"/>
          <p:cNvSpPr/>
          <p:nvPr/>
        </p:nvSpPr>
        <p:spPr>
          <a:xfrm>
            <a:off x="6795381" y="3802489"/>
            <a:ext cx="72000" cy="72000"/>
          </a:xfrm>
          <a:prstGeom prst="rect">
            <a:avLst/>
          </a:prstGeom>
          <a:solidFill>
            <a:schemeClr val="tx1">
              <a:alpha val="90000"/>
            </a:schemeClr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cxnSp>
        <p:nvCxnSpPr>
          <p:cNvPr id="162" name="直線コネクタ 161"/>
          <p:cNvCxnSpPr>
            <a:stCxn id="321" idx="1"/>
            <a:endCxn id="161" idx="3"/>
          </p:cNvCxnSpPr>
          <p:nvPr/>
        </p:nvCxnSpPr>
        <p:spPr>
          <a:xfrm flipH="1" flipV="1">
            <a:off x="6867381" y="3838489"/>
            <a:ext cx="489574" cy="1685966"/>
          </a:xfrm>
          <a:prstGeom prst="line">
            <a:avLst/>
          </a:prstGeom>
          <a:ln w="1270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" name="正方形/長方形 173"/>
          <p:cNvSpPr/>
          <p:nvPr/>
        </p:nvSpPr>
        <p:spPr>
          <a:xfrm>
            <a:off x="5926917" y="5311320"/>
            <a:ext cx="72000" cy="72000"/>
          </a:xfrm>
          <a:prstGeom prst="rect">
            <a:avLst/>
          </a:prstGeom>
          <a:solidFill>
            <a:schemeClr val="tx1">
              <a:alpha val="90000"/>
            </a:schemeClr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cxnSp>
        <p:nvCxnSpPr>
          <p:cNvPr id="180" name="直線コネクタ 179"/>
          <p:cNvCxnSpPr>
            <a:stCxn id="9" idx="0"/>
            <a:endCxn id="174" idx="3"/>
          </p:cNvCxnSpPr>
          <p:nvPr/>
        </p:nvCxnSpPr>
        <p:spPr>
          <a:xfrm flipH="1" flipV="1">
            <a:off x="5998917" y="5347320"/>
            <a:ext cx="388141" cy="746024"/>
          </a:xfrm>
          <a:prstGeom prst="line">
            <a:avLst/>
          </a:prstGeom>
          <a:ln w="1270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7" name="正方形/長方形 186"/>
          <p:cNvSpPr/>
          <p:nvPr/>
        </p:nvSpPr>
        <p:spPr>
          <a:xfrm>
            <a:off x="4827188" y="4503323"/>
            <a:ext cx="72000" cy="72000"/>
          </a:xfrm>
          <a:prstGeom prst="rect">
            <a:avLst/>
          </a:prstGeom>
          <a:solidFill>
            <a:schemeClr val="tx1">
              <a:alpha val="90000"/>
            </a:schemeClr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cxnSp>
        <p:nvCxnSpPr>
          <p:cNvPr id="188" name="直線コネクタ 187"/>
          <p:cNvCxnSpPr>
            <a:stCxn id="151" idx="0"/>
            <a:endCxn id="187" idx="2"/>
          </p:cNvCxnSpPr>
          <p:nvPr/>
        </p:nvCxnSpPr>
        <p:spPr>
          <a:xfrm flipH="1" flipV="1">
            <a:off x="4863188" y="4575323"/>
            <a:ext cx="2611998" cy="1518021"/>
          </a:xfrm>
          <a:prstGeom prst="line">
            <a:avLst/>
          </a:prstGeom>
          <a:ln w="1270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正方形/長方形 77"/>
          <p:cNvSpPr/>
          <p:nvPr/>
        </p:nvSpPr>
        <p:spPr>
          <a:xfrm>
            <a:off x="3934609" y="4117400"/>
            <a:ext cx="72000" cy="72000"/>
          </a:xfrm>
          <a:prstGeom prst="rect">
            <a:avLst/>
          </a:prstGeom>
          <a:solidFill>
            <a:schemeClr val="tx1">
              <a:alpha val="90000"/>
            </a:schemeClr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25" name="正方形/長方形 124"/>
          <p:cNvSpPr/>
          <p:nvPr/>
        </p:nvSpPr>
        <p:spPr>
          <a:xfrm>
            <a:off x="4808432" y="4117400"/>
            <a:ext cx="72000" cy="72000"/>
          </a:xfrm>
          <a:prstGeom prst="rect">
            <a:avLst/>
          </a:prstGeom>
          <a:solidFill>
            <a:schemeClr val="tx1">
              <a:alpha val="90000"/>
            </a:schemeClr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cxnSp>
        <p:nvCxnSpPr>
          <p:cNvPr id="128" name="直線コネクタ 127"/>
          <p:cNvCxnSpPr>
            <a:stCxn id="352" idx="0"/>
            <a:endCxn id="78" idx="2"/>
          </p:cNvCxnSpPr>
          <p:nvPr/>
        </p:nvCxnSpPr>
        <p:spPr>
          <a:xfrm flipV="1">
            <a:off x="3809979" y="4189400"/>
            <a:ext cx="160630" cy="608186"/>
          </a:xfrm>
          <a:prstGeom prst="line">
            <a:avLst/>
          </a:prstGeom>
          <a:ln w="1270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直線コネクタ 133"/>
          <p:cNvCxnSpPr>
            <a:stCxn id="135" idx="0"/>
            <a:endCxn id="125" idx="2"/>
          </p:cNvCxnSpPr>
          <p:nvPr/>
        </p:nvCxnSpPr>
        <p:spPr>
          <a:xfrm flipH="1" flipV="1">
            <a:off x="4844432" y="4189400"/>
            <a:ext cx="359096" cy="777995"/>
          </a:xfrm>
          <a:prstGeom prst="line">
            <a:avLst/>
          </a:prstGeom>
          <a:ln w="1270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正方形/長方形 168"/>
          <p:cNvSpPr/>
          <p:nvPr/>
        </p:nvSpPr>
        <p:spPr>
          <a:xfrm>
            <a:off x="3483093" y="3023640"/>
            <a:ext cx="72000" cy="72000"/>
          </a:xfrm>
          <a:prstGeom prst="rect">
            <a:avLst/>
          </a:prstGeom>
          <a:solidFill>
            <a:schemeClr val="tx1">
              <a:alpha val="90000"/>
            </a:schemeClr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70" name="正方形/長方形 169"/>
          <p:cNvSpPr/>
          <p:nvPr/>
        </p:nvSpPr>
        <p:spPr>
          <a:xfrm>
            <a:off x="5338509" y="3023640"/>
            <a:ext cx="72000" cy="72000"/>
          </a:xfrm>
          <a:prstGeom prst="rect">
            <a:avLst/>
          </a:prstGeom>
          <a:solidFill>
            <a:schemeClr val="tx1">
              <a:alpha val="90000"/>
            </a:schemeClr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cxnSp>
        <p:nvCxnSpPr>
          <p:cNvPr id="173" name="直線コネクタ 172"/>
          <p:cNvCxnSpPr>
            <a:stCxn id="305" idx="3"/>
            <a:endCxn id="169" idx="0"/>
          </p:cNvCxnSpPr>
          <p:nvPr/>
        </p:nvCxnSpPr>
        <p:spPr>
          <a:xfrm>
            <a:off x="2212542" y="2020905"/>
            <a:ext cx="1306551" cy="1002735"/>
          </a:xfrm>
          <a:prstGeom prst="line">
            <a:avLst/>
          </a:prstGeom>
          <a:ln w="1270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直線コネクタ 176"/>
          <p:cNvCxnSpPr>
            <a:stCxn id="155" idx="2"/>
            <a:endCxn id="170" idx="0"/>
          </p:cNvCxnSpPr>
          <p:nvPr/>
        </p:nvCxnSpPr>
        <p:spPr>
          <a:xfrm>
            <a:off x="4672073" y="2190099"/>
            <a:ext cx="702436" cy="833541"/>
          </a:xfrm>
          <a:prstGeom prst="line">
            <a:avLst/>
          </a:prstGeom>
          <a:ln w="1270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1" name="楕円 180"/>
          <p:cNvSpPr/>
          <p:nvPr/>
        </p:nvSpPr>
        <p:spPr>
          <a:xfrm>
            <a:off x="3556810" y="3353969"/>
            <a:ext cx="216664" cy="216664"/>
          </a:xfrm>
          <a:prstGeom prst="ellipse">
            <a:avLst/>
          </a:prstGeom>
          <a:solidFill>
            <a:schemeClr val="tx1">
              <a:alpha val="70000"/>
            </a:schemeClr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90" name="正方形/長方形 189"/>
          <p:cNvSpPr/>
          <p:nvPr/>
        </p:nvSpPr>
        <p:spPr>
          <a:xfrm>
            <a:off x="2694730" y="4547187"/>
            <a:ext cx="72000" cy="72000"/>
          </a:xfrm>
          <a:prstGeom prst="rect">
            <a:avLst/>
          </a:prstGeom>
          <a:solidFill>
            <a:schemeClr val="tx1">
              <a:alpha val="90000"/>
            </a:schemeClr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cxnSp>
        <p:nvCxnSpPr>
          <p:cNvPr id="191" name="直線コネクタ 190"/>
          <p:cNvCxnSpPr>
            <a:stCxn id="21" idx="3"/>
            <a:endCxn id="190" idx="1"/>
          </p:cNvCxnSpPr>
          <p:nvPr/>
        </p:nvCxnSpPr>
        <p:spPr>
          <a:xfrm flipV="1">
            <a:off x="731427" y="4583187"/>
            <a:ext cx="1963303" cy="37598"/>
          </a:xfrm>
          <a:prstGeom prst="line">
            <a:avLst/>
          </a:prstGeom>
          <a:ln w="1270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9" name="正方形/長方形 208"/>
          <p:cNvSpPr/>
          <p:nvPr/>
        </p:nvSpPr>
        <p:spPr>
          <a:xfrm>
            <a:off x="4059944" y="3332449"/>
            <a:ext cx="72000" cy="72000"/>
          </a:xfrm>
          <a:prstGeom prst="rect">
            <a:avLst/>
          </a:prstGeom>
          <a:solidFill>
            <a:schemeClr val="tx1">
              <a:alpha val="90000"/>
            </a:schemeClr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cxnSp>
        <p:nvCxnSpPr>
          <p:cNvPr id="210" name="直線コネクタ 209"/>
          <p:cNvCxnSpPr>
            <a:stCxn id="291" idx="3"/>
            <a:endCxn id="209" idx="1"/>
          </p:cNvCxnSpPr>
          <p:nvPr/>
        </p:nvCxnSpPr>
        <p:spPr>
          <a:xfrm>
            <a:off x="1814216" y="2749273"/>
            <a:ext cx="2245728" cy="619176"/>
          </a:xfrm>
          <a:prstGeom prst="line">
            <a:avLst/>
          </a:prstGeom>
          <a:ln w="1270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8" name="正方形/長方形 217"/>
          <p:cNvSpPr/>
          <p:nvPr/>
        </p:nvSpPr>
        <p:spPr>
          <a:xfrm>
            <a:off x="4059944" y="3634623"/>
            <a:ext cx="72000" cy="72000"/>
          </a:xfrm>
          <a:prstGeom prst="rect">
            <a:avLst/>
          </a:prstGeom>
          <a:solidFill>
            <a:schemeClr val="tx1">
              <a:alpha val="90000"/>
            </a:schemeClr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cxnSp>
        <p:nvCxnSpPr>
          <p:cNvPr id="219" name="直線コネクタ 218"/>
          <p:cNvCxnSpPr>
            <a:stCxn id="227" idx="3"/>
            <a:endCxn id="218" idx="1"/>
          </p:cNvCxnSpPr>
          <p:nvPr/>
        </p:nvCxnSpPr>
        <p:spPr>
          <a:xfrm>
            <a:off x="1720692" y="3426301"/>
            <a:ext cx="2339252" cy="244322"/>
          </a:xfrm>
          <a:prstGeom prst="line">
            <a:avLst/>
          </a:prstGeom>
          <a:ln w="1270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1" name="正方形/長方形 230"/>
          <p:cNvSpPr/>
          <p:nvPr/>
        </p:nvSpPr>
        <p:spPr>
          <a:xfrm>
            <a:off x="4926527" y="3373119"/>
            <a:ext cx="72000" cy="72000"/>
          </a:xfrm>
          <a:prstGeom prst="rect">
            <a:avLst/>
          </a:prstGeom>
          <a:solidFill>
            <a:schemeClr val="tx1">
              <a:alpha val="90000"/>
            </a:schemeClr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32" name="正方形/長方形 231"/>
          <p:cNvSpPr/>
          <p:nvPr/>
        </p:nvSpPr>
        <p:spPr>
          <a:xfrm>
            <a:off x="4926527" y="3577793"/>
            <a:ext cx="72000" cy="72000"/>
          </a:xfrm>
          <a:prstGeom prst="rect">
            <a:avLst/>
          </a:prstGeom>
          <a:solidFill>
            <a:schemeClr val="tx1">
              <a:alpha val="90000"/>
            </a:schemeClr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34" name="正方形/長方形 233"/>
          <p:cNvSpPr/>
          <p:nvPr/>
        </p:nvSpPr>
        <p:spPr>
          <a:xfrm>
            <a:off x="4926527" y="3168445"/>
            <a:ext cx="72000" cy="72000"/>
          </a:xfrm>
          <a:prstGeom prst="rect">
            <a:avLst/>
          </a:prstGeom>
          <a:solidFill>
            <a:schemeClr val="tx1">
              <a:alpha val="90000"/>
            </a:schemeClr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cxnSp>
        <p:nvCxnSpPr>
          <p:cNvPr id="235" name="直線コネクタ 234"/>
          <p:cNvCxnSpPr>
            <a:stCxn id="263" idx="2"/>
            <a:endCxn id="234" idx="3"/>
          </p:cNvCxnSpPr>
          <p:nvPr/>
        </p:nvCxnSpPr>
        <p:spPr>
          <a:xfrm flipH="1">
            <a:off x="4998527" y="1701330"/>
            <a:ext cx="375982" cy="1503115"/>
          </a:xfrm>
          <a:prstGeom prst="line">
            <a:avLst/>
          </a:prstGeom>
          <a:ln w="1270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直線コネクタ 235"/>
          <p:cNvCxnSpPr>
            <a:stCxn id="353" idx="2"/>
            <a:endCxn id="231" idx="3"/>
          </p:cNvCxnSpPr>
          <p:nvPr/>
        </p:nvCxnSpPr>
        <p:spPr>
          <a:xfrm flipH="1">
            <a:off x="4998527" y="1848088"/>
            <a:ext cx="651974" cy="1561031"/>
          </a:xfrm>
          <a:prstGeom prst="line">
            <a:avLst/>
          </a:prstGeom>
          <a:ln w="1270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直線コネクタ 236"/>
          <p:cNvCxnSpPr>
            <a:stCxn id="354" idx="2"/>
            <a:endCxn id="232" idx="3"/>
          </p:cNvCxnSpPr>
          <p:nvPr/>
        </p:nvCxnSpPr>
        <p:spPr>
          <a:xfrm flipH="1">
            <a:off x="4998527" y="1994846"/>
            <a:ext cx="927966" cy="1618947"/>
          </a:xfrm>
          <a:prstGeom prst="line">
            <a:avLst/>
          </a:prstGeom>
          <a:ln w="1270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2" name="正方形/長方形 281"/>
          <p:cNvSpPr/>
          <p:nvPr/>
        </p:nvSpPr>
        <p:spPr>
          <a:xfrm>
            <a:off x="6832432" y="3245535"/>
            <a:ext cx="72000" cy="72000"/>
          </a:xfrm>
          <a:prstGeom prst="rect">
            <a:avLst/>
          </a:prstGeom>
          <a:solidFill>
            <a:schemeClr val="tx1">
              <a:alpha val="90000"/>
            </a:schemeClr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83" name="正方形/長方形 282"/>
          <p:cNvSpPr/>
          <p:nvPr/>
        </p:nvSpPr>
        <p:spPr>
          <a:xfrm>
            <a:off x="6832432" y="3456860"/>
            <a:ext cx="72000" cy="72000"/>
          </a:xfrm>
          <a:prstGeom prst="rect">
            <a:avLst/>
          </a:prstGeom>
          <a:solidFill>
            <a:schemeClr val="tx1">
              <a:alpha val="90000"/>
            </a:schemeClr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cxnSp>
        <p:nvCxnSpPr>
          <p:cNvPr id="285" name="直線コネクタ 284"/>
          <p:cNvCxnSpPr>
            <a:stCxn id="229" idx="1"/>
            <a:endCxn id="282" idx="3"/>
          </p:cNvCxnSpPr>
          <p:nvPr/>
        </p:nvCxnSpPr>
        <p:spPr>
          <a:xfrm flipH="1" flipV="1">
            <a:off x="6904432" y="3281535"/>
            <a:ext cx="451167" cy="930956"/>
          </a:xfrm>
          <a:prstGeom prst="line">
            <a:avLst/>
          </a:prstGeom>
          <a:ln w="1270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9" name="直線コネクタ 288"/>
          <p:cNvCxnSpPr>
            <a:stCxn id="326" idx="1"/>
            <a:endCxn id="283" idx="3"/>
          </p:cNvCxnSpPr>
          <p:nvPr/>
        </p:nvCxnSpPr>
        <p:spPr>
          <a:xfrm flipH="1" flipV="1">
            <a:off x="6904432" y="3492860"/>
            <a:ext cx="451167" cy="1457558"/>
          </a:xfrm>
          <a:prstGeom prst="line">
            <a:avLst/>
          </a:prstGeom>
          <a:ln w="1270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0" name="正方形/長方形 299"/>
          <p:cNvSpPr/>
          <p:nvPr/>
        </p:nvSpPr>
        <p:spPr>
          <a:xfrm>
            <a:off x="3256285" y="5252462"/>
            <a:ext cx="72000" cy="72000"/>
          </a:xfrm>
          <a:prstGeom prst="rect">
            <a:avLst/>
          </a:prstGeom>
          <a:solidFill>
            <a:schemeClr val="tx1">
              <a:alpha val="90000"/>
            </a:schemeClr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cxnSp>
        <p:nvCxnSpPr>
          <p:cNvPr id="313" name="直線コネクタ 312"/>
          <p:cNvCxnSpPr>
            <a:stCxn id="178" idx="0"/>
            <a:endCxn id="300" idx="1"/>
          </p:cNvCxnSpPr>
          <p:nvPr/>
        </p:nvCxnSpPr>
        <p:spPr>
          <a:xfrm flipV="1">
            <a:off x="2863659" y="5288462"/>
            <a:ext cx="392626" cy="804882"/>
          </a:xfrm>
          <a:prstGeom prst="line">
            <a:avLst/>
          </a:prstGeom>
          <a:ln w="1270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7" name="正方形/長方形 316"/>
          <p:cNvSpPr/>
          <p:nvPr/>
        </p:nvSpPr>
        <p:spPr>
          <a:xfrm>
            <a:off x="3469639" y="3833735"/>
            <a:ext cx="72000" cy="72000"/>
          </a:xfrm>
          <a:prstGeom prst="rect">
            <a:avLst/>
          </a:prstGeom>
          <a:solidFill>
            <a:schemeClr val="tx1">
              <a:alpha val="90000"/>
            </a:schemeClr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cxnSp>
        <p:nvCxnSpPr>
          <p:cNvPr id="319" name="直線コネクタ 318"/>
          <p:cNvCxnSpPr>
            <a:stCxn id="171" idx="3"/>
            <a:endCxn id="317" idx="2"/>
          </p:cNvCxnSpPr>
          <p:nvPr/>
        </p:nvCxnSpPr>
        <p:spPr>
          <a:xfrm flipV="1">
            <a:off x="2903814" y="3905735"/>
            <a:ext cx="601825" cy="262503"/>
          </a:xfrm>
          <a:prstGeom prst="line">
            <a:avLst/>
          </a:prstGeom>
          <a:ln w="1270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3" name="正方形/長方形 322"/>
          <p:cNvSpPr/>
          <p:nvPr/>
        </p:nvSpPr>
        <p:spPr>
          <a:xfrm>
            <a:off x="4669756" y="3824812"/>
            <a:ext cx="72000" cy="72000"/>
          </a:xfrm>
          <a:prstGeom prst="rect">
            <a:avLst/>
          </a:prstGeom>
          <a:solidFill>
            <a:schemeClr val="tx1">
              <a:alpha val="90000"/>
            </a:schemeClr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cxnSp>
        <p:nvCxnSpPr>
          <p:cNvPr id="324" name="直線コネクタ 323"/>
          <p:cNvCxnSpPr>
            <a:stCxn id="22" idx="1"/>
            <a:endCxn id="323" idx="2"/>
          </p:cNvCxnSpPr>
          <p:nvPr/>
        </p:nvCxnSpPr>
        <p:spPr>
          <a:xfrm flipH="1" flipV="1">
            <a:off x="4705756" y="3896812"/>
            <a:ext cx="529706" cy="295630"/>
          </a:xfrm>
          <a:prstGeom prst="line">
            <a:avLst/>
          </a:prstGeom>
          <a:ln w="1270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9" name="正方形/長方形 328"/>
          <p:cNvSpPr/>
          <p:nvPr/>
        </p:nvSpPr>
        <p:spPr>
          <a:xfrm>
            <a:off x="6423154" y="2892611"/>
            <a:ext cx="72000" cy="72000"/>
          </a:xfrm>
          <a:prstGeom prst="rect">
            <a:avLst/>
          </a:prstGeom>
          <a:solidFill>
            <a:schemeClr val="tx1">
              <a:alpha val="90000"/>
            </a:schemeClr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05" name="楕円 404"/>
          <p:cNvSpPr/>
          <p:nvPr/>
        </p:nvSpPr>
        <p:spPr>
          <a:xfrm>
            <a:off x="4589290" y="3353969"/>
            <a:ext cx="216664" cy="216664"/>
          </a:xfrm>
          <a:prstGeom prst="ellipse">
            <a:avLst/>
          </a:prstGeom>
          <a:solidFill>
            <a:schemeClr val="tx1">
              <a:alpha val="7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0637" y="5346786"/>
            <a:ext cx="577356" cy="4320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31303" y="6093344"/>
            <a:ext cx="574248" cy="4320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99352" y="6093344"/>
            <a:ext cx="575412" cy="4320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51" name="図 15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186796" y="6093344"/>
            <a:ext cx="576780" cy="4320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52" name="図 15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537874" y="6093344"/>
            <a:ext cx="580908" cy="4320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53" name="図 15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10509" y="6093344"/>
            <a:ext cx="577356" cy="4320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22" name="図 2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235462" y="3940442"/>
            <a:ext cx="686392" cy="5040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263" name="図 26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081577" y="1269330"/>
            <a:ext cx="585864" cy="4320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507125" y="6093344"/>
            <a:ext cx="578352" cy="4320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61987" y="3648601"/>
            <a:ext cx="577548" cy="4320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30867" y="2023082"/>
            <a:ext cx="575028" cy="4320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330730" y="1311007"/>
            <a:ext cx="573084" cy="4320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118691" y="4240238"/>
            <a:ext cx="575808" cy="4320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7" name="図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24819" y="1711540"/>
            <a:ext cx="572124" cy="4320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8" name="図 17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6095295" y="4437112"/>
            <a:ext cx="575604" cy="4320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9" name="図 18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6093339" y="3065883"/>
            <a:ext cx="579516" cy="4320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20" name="図 19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7356955" y="3349086"/>
            <a:ext cx="573096" cy="4320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21" name="図 20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144507" y="4404785"/>
            <a:ext cx="586920" cy="4320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227" name="図 226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1128048" y="3210301"/>
            <a:ext cx="592644" cy="4320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229" name="図 228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7355599" y="3996491"/>
            <a:ext cx="574452" cy="4320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35" name="図 134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4863188" y="4967395"/>
            <a:ext cx="680680" cy="5040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55" name="図 154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4381619" y="1758099"/>
            <a:ext cx="580908" cy="4320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71" name="図 17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217422" y="3916238"/>
            <a:ext cx="686392" cy="5040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78" name="図 17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569491" y="6093344"/>
            <a:ext cx="588336" cy="4320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cxnSp>
        <p:nvCxnSpPr>
          <p:cNvPr id="183" name="直線コネクタ 182"/>
          <p:cNvCxnSpPr>
            <a:stCxn id="184" idx="1"/>
            <a:endCxn id="329" idx="3"/>
          </p:cNvCxnSpPr>
          <p:nvPr/>
        </p:nvCxnSpPr>
        <p:spPr>
          <a:xfrm flipH="1">
            <a:off x="6495154" y="2927146"/>
            <a:ext cx="1140729" cy="1465"/>
          </a:xfrm>
          <a:prstGeom prst="line">
            <a:avLst/>
          </a:prstGeom>
          <a:ln w="1270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4" name="図 18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635883" y="2711146"/>
            <a:ext cx="588336" cy="4320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291" name="図 290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1221572" y="2533273"/>
            <a:ext cx="592644" cy="4320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305" name="図 304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1631634" y="1804905"/>
            <a:ext cx="580908" cy="4320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320" name="図 319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213525" y="2547015"/>
            <a:ext cx="575808" cy="4320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321" name="図 320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7356955" y="5308455"/>
            <a:ext cx="573096" cy="4320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326" name="図 325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7355599" y="4734418"/>
            <a:ext cx="574452" cy="4320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352" name="図 351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3469639" y="4797586"/>
            <a:ext cx="680680" cy="5040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353" name="図 35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357569" y="1416088"/>
            <a:ext cx="585864" cy="4320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354" name="図 35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633561" y="1562846"/>
            <a:ext cx="585864" cy="4320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363" name="図 36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66163" y="1943282"/>
            <a:ext cx="572124" cy="4320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364" name="図 36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07506" y="2175023"/>
            <a:ext cx="572124" cy="4320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cxnSp>
        <p:nvCxnSpPr>
          <p:cNvPr id="368" name="直線コネクタ 367"/>
          <p:cNvCxnSpPr>
            <a:stCxn id="363" idx="2"/>
            <a:endCxn id="126" idx="3"/>
          </p:cNvCxnSpPr>
          <p:nvPr/>
        </p:nvCxnSpPr>
        <p:spPr>
          <a:xfrm flipH="1">
            <a:off x="5190782" y="2375282"/>
            <a:ext cx="2361443" cy="1238511"/>
          </a:xfrm>
          <a:prstGeom prst="line">
            <a:avLst/>
          </a:prstGeom>
          <a:ln w="1270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7" name="図 446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040440" y="1314669"/>
            <a:ext cx="573084" cy="4320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474" name="正方形/長方形 473"/>
          <p:cNvSpPr/>
          <p:nvPr/>
        </p:nvSpPr>
        <p:spPr>
          <a:xfrm>
            <a:off x="7337263" y="6586602"/>
            <a:ext cx="324000" cy="1440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8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A3</a:t>
            </a:r>
            <a:endParaRPr kumimoji="1" lang="ja-JP" altLang="en-US" sz="800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75" name="正方形/長方形 474"/>
          <p:cNvSpPr/>
          <p:nvPr/>
        </p:nvSpPr>
        <p:spPr>
          <a:xfrm>
            <a:off x="6217885" y="6586602"/>
            <a:ext cx="324000" cy="1440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8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A3</a:t>
            </a:r>
            <a:endParaRPr kumimoji="1" lang="ja-JP" altLang="en-US" sz="800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76" name="正方形/長方形 475"/>
          <p:cNvSpPr/>
          <p:nvPr/>
        </p:nvSpPr>
        <p:spPr>
          <a:xfrm>
            <a:off x="5533314" y="6586602"/>
            <a:ext cx="324000" cy="1440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8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A3</a:t>
            </a:r>
            <a:endParaRPr kumimoji="1" lang="ja-JP" altLang="en-US" sz="800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77" name="正方形/長方形 476"/>
          <p:cNvSpPr/>
          <p:nvPr/>
        </p:nvSpPr>
        <p:spPr>
          <a:xfrm>
            <a:off x="4656945" y="6586602"/>
            <a:ext cx="324000" cy="1440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8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A3</a:t>
            </a:r>
            <a:endParaRPr kumimoji="1" lang="ja-JP" altLang="en-US" sz="800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78" name="正方形/長方形 477"/>
          <p:cNvSpPr/>
          <p:nvPr/>
        </p:nvSpPr>
        <p:spPr>
          <a:xfrm>
            <a:off x="3742554" y="6586602"/>
            <a:ext cx="324000" cy="1440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8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A3</a:t>
            </a:r>
            <a:endParaRPr kumimoji="1" lang="ja-JP" altLang="en-US" sz="800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79" name="正方形/長方形 478"/>
          <p:cNvSpPr/>
          <p:nvPr/>
        </p:nvSpPr>
        <p:spPr>
          <a:xfrm>
            <a:off x="2701192" y="6586602"/>
            <a:ext cx="324000" cy="1440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8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A1</a:t>
            </a:r>
            <a:endParaRPr kumimoji="1" lang="ja-JP" altLang="en-US" sz="800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80" name="正方形/長方形 479"/>
          <p:cNvSpPr/>
          <p:nvPr/>
        </p:nvSpPr>
        <p:spPr>
          <a:xfrm>
            <a:off x="1615131" y="6586602"/>
            <a:ext cx="324000" cy="1440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8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A1</a:t>
            </a:r>
            <a:endParaRPr kumimoji="1" lang="ja-JP" altLang="en-US" sz="800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81" name="正方形/長方形 480"/>
          <p:cNvSpPr/>
          <p:nvPr/>
        </p:nvSpPr>
        <p:spPr>
          <a:xfrm>
            <a:off x="226761" y="5820387"/>
            <a:ext cx="324000" cy="1440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8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A3</a:t>
            </a:r>
            <a:endParaRPr kumimoji="1" lang="ja-JP" altLang="en-US" sz="800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00" name="正方形/長方形 499"/>
          <p:cNvSpPr/>
          <p:nvPr/>
        </p:nvSpPr>
        <p:spPr>
          <a:xfrm>
            <a:off x="219669" y="4873176"/>
            <a:ext cx="324000" cy="1440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8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A2</a:t>
            </a:r>
          </a:p>
        </p:txBody>
      </p:sp>
      <p:sp>
        <p:nvSpPr>
          <p:cNvPr id="501" name="正方形/長方形 500"/>
          <p:cNvSpPr/>
          <p:nvPr/>
        </p:nvSpPr>
        <p:spPr>
          <a:xfrm>
            <a:off x="335716" y="4099881"/>
            <a:ext cx="324000" cy="1440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8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A1</a:t>
            </a:r>
            <a:endParaRPr kumimoji="1" lang="ja-JP" altLang="en-US" sz="800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02" name="正方形/長方形 501"/>
          <p:cNvSpPr/>
          <p:nvPr/>
        </p:nvSpPr>
        <p:spPr>
          <a:xfrm>
            <a:off x="694166" y="2474694"/>
            <a:ext cx="324000" cy="1440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8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A1</a:t>
            </a:r>
            <a:endParaRPr kumimoji="1" lang="ja-JP" altLang="en-US" sz="800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03" name="正方形/長方形 502"/>
          <p:cNvSpPr/>
          <p:nvPr/>
        </p:nvSpPr>
        <p:spPr>
          <a:xfrm>
            <a:off x="1296180" y="2979015"/>
            <a:ext cx="324000" cy="1440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8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A1</a:t>
            </a:r>
            <a:endParaRPr kumimoji="1" lang="ja-JP" altLang="en-US" sz="800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05" name="正方形/長方形 504"/>
          <p:cNvSpPr/>
          <p:nvPr/>
        </p:nvSpPr>
        <p:spPr>
          <a:xfrm>
            <a:off x="1204827" y="3664415"/>
            <a:ext cx="324000" cy="1440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8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A1</a:t>
            </a:r>
            <a:endParaRPr kumimoji="1" lang="ja-JP" altLang="en-US" sz="800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cxnSp>
        <p:nvCxnSpPr>
          <p:cNvPr id="94" name="直線コネクタ 93"/>
          <p:cNvCxnSpPr>
            <a:stCxn id="13" idx="3"/>
            <a:endCxn id="93" idx="1"/>
          </p:cNvCxnSpPr>
          <p:nvPr/>
        </p:nvCxnSpPr>
        <p:spPr>
          <a:xfrm flipV="1">
            <a:off x="839535" y="3770812"/>
            <a:ext cx="1818066" cy="93789"/>
          </a:xfrm>
          <a:prstGeom prst="line">
            <a:avLst/>
          </a:prstGeom>
          <a:ln w="1270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7" name="正方形/長方形 506"/>
          <p:cNvSpPr/>
          <p:nvPr/>
        </p:nvSpPr>
        <p:spPr>
          <a:xfrm>
            <a:off x="1894135" y="2264450"/>
            <a:ext cx="324000" cy="1440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8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A2</a:t>
            </a:r>
            <a:endParaRPr kumimoji="1" lang="ja-JP" altLang="en-US" sz="800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08" name="正方形/長方形 507"/>
          <p:cNvSpPr/>
          <p:nvPr/>
        </p:nvSpPr>
        <p:spPr>
          <a:xfrm>
            <a:off x="4428105" y="2209444"/>
            <a:ext cx="324000" cy="1440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8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A2</a:t>
            </a:r>
            <a:endParaRPr kumimoji="1" lang="ja-JP" altLang="en-US" sz="800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11" name="正方形/長方形 510"/>
          <p:cNvSpPr/>
          <p:nvPr/>
        </p:nvSpPr>
        <p:spPr>
          <a:xfrm>
            <a:off x="2455272" y="1130643"/>
            <a:ext cx="324000" cy="1440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8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A1</a:t>
            </a:r>
            <a:endParaRPr kumimoji="1" lang="ja-JP" altLang="en-US" sz="800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12" name="正方形/長方形 511"/>
          <p:cNvSpPr/>
          <p:nvPr/>
        </p:nvSpPr>
        <p:spPr>
          <a:xfrm>
            <a:off x="3164982" y="1130643"/>
            <a:ext cx="324000" cy="1440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8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A1</a:t>
            </a:r>
            <a:endParaRPr kumimoji="1" lang="ja-JP" altLang="en-US" sz="800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13" name="正方形/長方形 512"/>
          <p:cNvSpPr/>
          <p:nvPr/>
        </p:nvSpPr>
        <p:spPr>
          <a:xfrm>
            <a:off x="5744426" y="1203715"/>
            <a:ext cx="324000" cy="1440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8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A3</a:t>
            </a:r>
            <a:endParaRPr kumimoji="1" lang="ja-JP" altLang="en-US" sz="800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14" name="正方形/長方形 513"/>
          <p:cNvSpPr/>
          <p:nvPr/>
        </p:nvSpPr>
        <p:spPr>
          <a:xfrm>
            <a:off x="7902422" y="1997248"/>
            <a:ext cx="324000" cy="1440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8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A1</a:t>
            </a:r>
            <a:endParaRPr kumimoji="1" lang="ja-JP" altLang="en-US" sz="800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15" name="正方形/長方形 514"/>
          <p:cNvSpPr/>
          <p:nvPr/>
        </p:nvSpPr>
        <p:spPr>
          <a:xfrm>
            <a:off x="8293777" y="2831177"/>
            <a:ext cx="324000" cy="1440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8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A1</a:t>
            </a:r>
            <a:endParaRPr kumimoji="1" lang="ja-JP" altLang="en-US" sz="800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16" name="正方形/長方形 515"/>
          <p:cNvSpPr/>
          <p:nvPr/>
        </p:nvSpPr>
        <p:spPr>
          <a:xfrm>
            <a:off x="7985375" y="3451353"/>
            <a:ext cx="324000" cy="1440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8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A1</a:t>
            </a:r>
            <a:endParaRPr kumimoji="1" lang="ja-JP" altLang="en-US" sz="800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17" name="正方形/長方形 516"/>
          <p:cNvSpPr/>
          <p:nvPr/>
        </p:nvSpPr>
        <p:spPr>
          <a:xfrm>
            <a:off x="7985375" y="4106300"/>
            <a:ext cx="324000" cy="1440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8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A1</a:t>
            </a:r>
            <a:endParaRPr kumimoji="1" lang="ja-JP" altLang="en-US" sz="800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20" name="正方形/長方形 519"/>
          <p:cNvSpPr/>
          <p:nvPr/>
        </p:nvSpPr>
        <p:spPr>
          <a:xfrm>
            <a:off x="7985375" y="4838226"/>
            <a:ext cx="324000" cy="1440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8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A1</a:t>
            </a:r>
            <a:endParaRPr kumimoji="1" lang="ja-JP" altLang="en-US" sz="800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21" name="正方形/長方形 520"/>
          <p:cNvSpPr/>
          <p:nvPr/>
        </p:nvSpPr>
        <p:spPr>
          <a:xfrm>
            <a:off x="7985375" y="5422212"/>
            <a:ext cx="324000" cy="1440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8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A1</a:t>
            </a:r>
            <a:endParaRPr kumimoji="1" lang="ja-JP" altLang="en-US" sz="800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22" name="正方形/長方形 521"/>
          <p:cNvSpPr/>
          <p:nvPr/>
        </p:nvSpPr>
        <p:spPr>
          <a:xfrm>
            <a:off x="6205523" y="3521163"/>
            <a:ext cx="324000" cy="1440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8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A1</a:t>
            </a:r>
            <a:endParaRPr kumimoji="1" lang="ja-JP" altLang="en-US" sz="800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23" name="正方形/長方形 522"/>
          <p:cNvSpPr/>
          <p:nvPr/>
        </p:nvSpPr>
        <p:spPr>
          <a:xfrm>
            <a:off x="5371600" y="4475187"/>
            <a:ext cx="324000" cy="1440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8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A1</a:t>
            </a:r>
            <a:endParaRPr kumimoji="1" lang="ja-JP" altLang="en-US" sz="800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25" name="正方形/長方形 524"/>
          <p:cNvSpPr/>
          <p:nvPr/>
        </p:nvSpPr>
        <p:spPr>
          <a:xfrm>
            <a:off x="5726748" y="3776596"/>
            <a:ext cx="72000" cy="72000"/>
          </a:xfrm>
          <a:prstGeom prst="rect">
            <a:avLst/>
          </a:prstGeom>
          <a:solidFill>
            <a:schemeClr val="tx1">
              <a:alpha val="90000"/>
            </a:schemeClr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530" name="図 529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6095295" y="3801270"/>
            <a:ext cx="575604" cy="4320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cxnSp>
        <p:nvCxnSpPr>
          <p:cNvPr id="531" name="直線コネクタ 530"/>
          <p:cNvCxnSpPr>
            <a:endCxn id="143" idx="3"/>
          </p:cNvCxnSpPr>
          <p:nvPr/>
        </p:nvCxnSpPr>
        <p:spPr>
          <a:xfrm flipH="1" flipV="1">
            <a:off x="5798748" y="3449410"/>
            <a:ext cx="300604" cy="374460"/>
          </a:xfrm>
          <a:prstGeom prst="line">
            <a:avLst/>
          </a:prstGeom>
          <a:ln w="1270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5" name="正方形/長方形 534"/>
          <p:cNvSpPr/>
          <p:nvPr/>
        </p:nvSpPr>
        <p:spPr>
          <a:xfrm>
            <a:off x="6205523" y="4245466"/>
            <a:ext cx="324000" cy="1440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8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A1</a:t>
            </a:r>
            <a:endParaRPr kumimoji="1" lang="ja-JP" altLang="en-US" sz="800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36" name="正方形/長方形 535"/>
          <p:cNvSpPr/>
          <p:nvPr/>
        </p:nvSpPr>
        <p:spPr>
          <a:xfrm>
            <a:off x="6205523" y="4967394"/>
            <a:ext cx="324000" cy="1440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8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A1</a:t>
            </a:r>
            <a:endParaRPr kumimoji="1" lang="ja-JP" altLang="en-US" sz="800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38" name="正方形/長方形 537"/>
          <p:cNvSpPr/>
          <p:nvPr/>
        </p:nvSpPr>
        <p:spPr>
          <a:xfrm>
            <a:off x="4460400" y="2985718"/>
            <a:ext cx="324000" cy="1440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8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A1</a:t>
            </a:r>
            <a:endParaRPr kumimoji="1" lang="ja-JP" altLang="en-US" sz="800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39" name="正方形/長方形 538"/>
          <p:cNvSpPr/>
          <p:nvPr/>
        </p:nvSpPr>
        <p:spPr>
          <a:xfrm>
            <a:off x="3077743" y="4695796"/>
            <a:ext cx="324000" cy="143348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8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A1</a:t>
            </a:r>
            <a:endParaRPr kumimoji="1" lang="ja-JP" altLang="en-US" sz="800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41" name="正方形/長方形 540"/>
          <p:cNvSpPr/>
          <p:nvPr/>
        </p:nvSpPr>
        <p:spPr>
          <a:xfrm>
            <a:off x="3609859" y="5328363"/>
            <a:ext cx="324000" cy="143348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8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A1</a:t>
            </a:r>
            <a:endParaRPr kumimoji="1" lang="ja-JP" altLang="en-US" sz="800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42" name="正方形/長方形 541"/>
          <p:cNvSpPr/>
          <p:nvPr/>
        </p:nvSpPr>
        <p:spPr>
          <a:xfrm>
            <a:off x="5033141" y="5474879"/>
            <a:ext cx="324000" cy="143348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8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A1</a:t>
            </a:r>
            <a:endParaRPr kumimoji="1" lang="ja-JP" altLang="en-US" sz="800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43" name="正方形/長方形 542"/>
          <p:cNvSpPr/>
          <p:nvPr/>
        </p:nvSpPr>
        <p:spPr>
          <a:xfrm>
            <a:off x="7643424" y="1742091"/>
            <a:ext cx="324000" cy="1440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8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A1</a:t>
            </a:r>
            <a:endParaRPr kumimoji="1" lang="ja-JP" altLang="en-US" sz="800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44" name="正方形/長方形 543"/>
          <p:cNvSpPr/>
          <p:nvPr/>
        </p:nvSpPr>
        <p:spPr>
          <a:xfrm>
            <a:off x="7390225" y="1522805"/>
            <a:ext cx="324000" cy="1440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8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A1</a:t>
            </a:r>
            <a:endParaRPr kumimoji="1" lang="ja-JP" altLang="en-US" sz="800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45" name="正方形/長方形 544"/>
          <p:cNvSpPr/>
          <p:nvPr/>
        </p:nvSpPr>
        <p:spPr>
          <a:xfrm>
            <a:off x="7065518" y="1312505"/>
            <a:ext cx="324000" cy="1440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8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A1</a:t>
            </a:r>
            <a:endParaRPr kumimoji="1" lang="ja-JP" altLang="en-US" sz="800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46" name="正方形/長方形 545"/>
          <p:cNvSpPr/>
          <p:nvPr/>
        </p:nvSpPr>
        <p:spPr>
          <a:xfrm>
            <a:off x="5314715" y="1076043"/>
            <a:ext cx="324000" cy="1440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8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A3</a:t>
            </a:r>
            <a:endParaRPr kumimoji="1" lang="ja-JP" altLang="en-US" sz="800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47" name="正方形/長方形 546"/>
          <p:cNvSpPr/>
          <p:nvPr/>
        </p:nvSpPr>
        <p:spPr>
          <a:xfrm>
            <a:off x="6007187" y="1350793"/>
            <a:ext cx="324000" cy="1440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8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A3</a:t>
            </a:r>
            <a:endParaRPr kumimoji="1" lang="ja-JP" altLang="en-US" sz="800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48" name="正方形/長方形 547"/>
          <p:cNvSpPr/>
          <p:nvPr/>
        </p:nvSpPr>
        <p:spPr>
          <a:xfrm>
            <a:off x="6297154" y="1532643"/>
            <a:ext cx="324000" cy="1440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8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A3</a:t>
            </a:r>
            <a:endParaRPr kumimoji="1" lang="ja-JP" altLang="en-US" sz="800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49" name="正方形/長方形 548"/>
          <p:cNvSpPr/>
          <p:nvPr/>
        </p:nvSpPr>
        <p:spPr>
          <a:xfrm>
            <a:off x="2216446" y="4439306"/>
            <a:ext cx="324000" cy="1440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8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A1</a:t>
            </a:r>
            <a:endParaRPr kumimoji="1" lang="ja-JP" altLang="en-US" sz="800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92" name="正方形/長方形 191"/>
          <p:cNvSpPr/>
          <p:nvPr/>
        </p:nvSpPr>
        <p:spPr>
          <a:xfrm>
            <a:off x="2378128" y="5236455"/>
            <a:ext cx="72000" cy="72000"/>
          </a:xfrm>
          <a:prstGeom prst="rect">
            <a:avLst/>
          </a:prstGeom>
          <a:solidFill>
            <a:schemeClr val="tx1">
              <a:alpha val="90000"/>
            </a:schemeClr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cxnSp>
        <p:nvCxnSpPr>
          <p:cNvPr id="193" name="直線コネクタ 192"/>
          <p:cNvCxnSpPr>
            <a:stCxn id="194" idx="0"/>
            <a:endCxn id="192" idx="2"/>
          </p:cNvCxnSpPr>
          <p:nvPr/>
        </p:nvCxnSpPr>
        <p:spPr>
          <a:xfrm flipV="1">
            <a:off x="1111042" y="5308455"/>
            <a:ext cx="1303086" cy="774147"/>
          </a:xfrm>
          <a:prstGeom prst="line">
            <a:avLst/>
          </a:prstGeom>
          <a:ln w="1270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4" name="図 193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770702" y="6082602"/>
            <a:ext cx="680680" cy="5040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95" name="正方形/長方形 194"/>
          <p:cNvSpPr/>
          <p:nvPr/>
        </p:nvSpPr>
        <p:spPr>
          <a:xfrm>
            <a:off x="910922" y="6613379"/>
            <a:ext cx="324000" cy="143348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8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A1</a:t>
            </a:r>
            <a:endParaRPr kumimoji="1" lang="ja-JP" altLang="en-US" sz="800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198" name="図 19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53089" y="6175306"/>
            <a:ext cx="577548" cy="4320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323978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16632"/>
            <a:ext cx="8856984" cy="2304256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54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1.</a:t>
            </a:r>
            <a:r>
              <a:rPr lang="ja-JP" altLang="en-US" sz="54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検温</a:t>
            </a:r>
            <a:r>
              <a:rPr lang="ja-JP" altLang="en-US" sz="54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・</a:t>
            </a:r>
            <a:r>
              <a:rPr lang="ja-JP" altLang="en-US" sz="54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消毒</a:t>
            </a:r>
            <a:endParaRPr lang="en-US" altLang="ja-JP" sz="54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ja-JP" altLang="en-US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（</a:t>
            </a:r>
            <a:r>
              <a:rPr lang="en-US" altLang="ja-JP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Check Temperature</a:t>
            </a:r>
            <a:r>
              <a:rPr lang="ja-JP" altLang="en-US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）</a:t>
            </a:r>
            <a:endParaRPr lang="en-US" altLang="ja-JP" sz="32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43508" y="2564904"/>
            <a:ext cx="8856984" cy="4104456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(1) </a:t>
            </a: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マスク着用確認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(Wear a Mask)</a:t>
            </a:r>
          </a:p>
          <a:p>
            <a:pPr>
              <a:lnSpc>
                <a:spcPct val="150000"/>
              </a:lnSpc>
            </a:pP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(2) </a:t>
            </a: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手指消毒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(Sanitize </a:t>
            </a:r>
            <a:r>
              <a:rPr lang="en-US" altLang="ja-JP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Y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our Hands)</a:t>
            </a:r>
          </a:p>
          <a:p>
            <a:pPr>
              <a:lnSpc>
                <a:spcPct val="150000"/>
              </a:lnSpc>
            </a:pP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(3) </a:t>
            </a: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検温・体温シール受取り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/>
            </a:r>
            <a:b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</a:b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　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(Check Temperature and </a:t>
            </a:r>
            <a:r>
              <a:rPr lang="en-US" altLang="ja-JP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Receive 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a Sticker</a:t>
            </a:r>
            <a:r>
              <a:rPr lang="en-US" altLang="ja-JP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)</a:t>
            </a: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6296" y="5733256"/>
            <a:ext cx="1598599" cy="774944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6992607" y="6548490"/>
            <a:ext cx="2085976" cy="2417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9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伊藤忠 新型コロナワクチン接種会場</a:t>
            </a:r>
            <a:endParaRPr lang="en-US" altLang="ja-JP" sz="2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60776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16632"/>
            <a:ext cx="8856984" cy="2304000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54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2.</a:t>
            </a:r>
            <a:r>
              <a:rPr lang="ja-JP" altLang="en-US" sz="54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本人確認・受付</a:t>
            </a:r>
            <a:endParaRPr lang="en-US" altLang="ja-JP" sz="54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ja-JP" altLang="en-US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（</a:t>
            </a:r>
            <a:r>
              <a:rPr lang="en-US" altLang="ja-JP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Registration</a:t>
            </a:r>
            <a:r>
              <a:rPr lang="ja-JP" altLang="en-US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）</a:t>
            </a:r>
            <a:endParaRPr lang="en-US" altLang="ja-JP" sz="32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143508" y="2564904"/>
            <a:ext cx="8856984" cy="4104456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ja-JP" altLang="en-US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(1) </a:t>
            </a:r>
            <a:r>
              <a:rPr lang="ja-JP" altLang="en-US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本人確認書類の提出</a:t>
            </a:r>
            <a:endParaRPr lang="en-US" altLang="ja-JP" sz="2400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　</a:t>
            </a:r>
            <a:r>
              <a:rPr lang="en-US" altLang="ja-JP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(Present Your ID)</a:t>
            </a:r>
          </a:p>
          <a:p>
            <a:pPr>
              <a:lnSpc>
                <a:spcPct val="150000"/>
              </a:lnSpc>
            </a:pP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(2) </a:t>
            </a: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予診票の提出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/>
            </a:r>
            <a:b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</a:b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　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</a:t>
            </a:r>
            <a:r>
              <a:rPr lang="en-US" altLang="ja-JP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Submit 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“</a:t>
            </a:r>
            <a:r>
              <a:rPr lang="en-US" altLang="ja-JP" sz="2400" b="1" dirty="0" err="1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Prevaccination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</a:t>
            </a:r>
            <a:r>
              <a:rPr lang="en-US" altLang="ja-JP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Screening 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Questionnaire”)</a:t>
            </a:r>
            <a:endParaRPr lang="en-US" altLang="ja-JP" sz="2400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(3) </a:t>
            </a:r>
            <a:r>
              <a:rPr lang="ja-JP" altLang="en-US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接種記録書の</a:t>
            </a: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提出</a:t>
            </a:r>
            <a:endParaRPr lang="en-US" altLang="ja-JP" sz="24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　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(Submit “Record </a:t>
            </a:r>
            <a:r>
              <a:rPr lang="en-US" altLang="ja-JP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of 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Vaccination”)</a:t>
            </a:r>
            <a:endParaRPr lang="en-US" altLang="ja-JP" sz="2400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6296" y="5733256"/>
            <a:ext cx="1598599" cy="774944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6992607" y="6548490"/>
            <a:ext cx="2085976" cy="2417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9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伊藤忠 新型コロナワクチン接種会場</a:t>
            </a:r>
            <a:endParaRPr lang="en-US" altLang="ja-JP" sz="2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33920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16632"/>
            <a:ext cx="8856984" cy="2304000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54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3.</a:t>
            </a:r>
            <a:r>
              <a:rPr lang="ja-JP" altLang="en-US" sz="54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予</a:t>
            </a:r>
            <a:r>
              <a:rPr lang="ja-JP" altLang="en-US" sz="54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診票</a:t>
            </a:r>
            <a:r>
              <a:rPr lang="ja-JP" altLang="en-US" sz="54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確認</a:t>
            </a:r>
            <a:endParaRPr lang="en-US" altLang="ja-JP" sz="54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ja-JP" altLang="en-US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（</a:t>
            </a:r>
            <a:r>
              <a:rPr lang="en-US" altLang="ja-JP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Check </a:t>
            </a:r>
            <a:r>
              <a:rPr lang="en-US" altLang="ja-JP" sz="3200" b="1" dirty="0" err="1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Prevaccination</a:t>
            </a:r>
            <a:r>
              <a:rPr lang="en-US" altLang="ja-JP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Screening Questionnaire</a:t>
            </a:r>
            <a:r>
              <a:rPr lang="ja-JP" altLang="en-US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）</a:t>
            </a:r>
            <a:endParaRPr lang="en-US" altLang="ja-JP" sz="32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143508" y="2564904"/>
            <a:ext cx="8856984" cy="4104456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ja-JP" altLang="en-US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(1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) </a:t>
            </a: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記入漏れ確認</a:t>
            </a:r>
            <a:endParaRPr lang="en-US" altLang="ja-JP" sz="24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(Check </a:t>
            </a:r>
            <a:r>
              <a:rPr lang="en-US" altLang="ja-JP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“</a:t>
            </a:r>
            <a:r>
              <a:rPr lang="en-US" altLang="ja-JP" sz="2400" b="1" dirty="0" err="1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Prevaccination</a:t>
            </a:r>
            <a:r>
              <a:rPr lang="en-US" altLang="ja-JP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Screening Questionnaire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”)</a:t>
            </a:r>
            <a:endParaRPr lang="en-US" altLang="ja-JP" sz="2400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6296" y="5733256"/>
            <a:ext cx="1598599" cy="774944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6992607" y="6548490"/>
            <a:ext cx="2085976" cy="2417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9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伊藤忠 新型コロナワクチン接種会場</a:t>
            </a:r>
            <a:endParaRPr lang="en-US" altLang="ja-JP" sz="2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022873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16632"/>
            <a:ext cx="8856984" cy="2304000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54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4.</a:t>
            </a:r>
            <a:r>
              <a:rPr lang="ja-JP" altLang="en-US" sz="54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予診案内</a:t>
            </a:r>
            <a:endParaRPr lang="en-US" altLang="ja-JP" sz="54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ja-JP" altLang="en-US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（</a:t>
            </a:r>
            <a:r>
              <a:rPr lang="en-US" altLang="ja-JP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Waiting Area</a:t>
            </a:r>
            <a:r>
              <a:rPr lang="ja-JP" altLang="en-US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）</a:t>
            </a:r>
            <a:endParaRPr lang="en-US" altLang="ja-JP" sz="32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143508" y="2564904"/>
            <a:ext cx="8856984" cy="4104456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ja-JP" altLang="en-US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(1) </a:t>
            </a: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予診まで待機</a:t>
            </a:r>
            <a:endParaRPr lang="en-US" altLang="ja-JP" sz="24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(Wait Until </a:t>
            </a:r>
            <a:r>
              <a:rPr lang="en-US" altLang="ja-JP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Y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ou </a:t>
            </a:r>
            <a:r>
              <a:rPr lang="en-US" altLang="ja-JP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A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re </a:t>
            </a:r>
            <a:r>
              <a:rPr lang="en-US" altLang="ja-JP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C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alled )</a:t>
            </a:r>
            <a:endParaRPr lang="en-US" altLang="ja-JP" sz="2400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6296" y="5733256"/>
            <a:ext cx="1598599" cy="774944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6992607" y="6548490"/>
            <a:ext cx="2085976" cy="2417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9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伊藤忠 新型コロナワクチン接種会場</a:t>
            </a:r>
            <a:endParaRPr lang="en-US" altLang="ja-JP" sz="2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155674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16632"/>
            <a:ext cx="8856984" cy="2304000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54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5.</a:t>
            </a:r>
            <a:r>
              <a:rPr lang="ja-JP" altLang="en-US" sz="54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予診（</a:t>
            </a:r>
            <a:r>
              <a:rPr lang="en-US" altLang="ja-JP" sz="5400" b="1" u="sng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A</a:t>
            </a:r>
            <a:r>
              <a:rPr lang="ja-JP" altLang="en-US" sz="54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）</a:t>
            </a:r>
            <a:endParaRPr lang="en-US" altLang="ja-JP" sz="54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ja-JP" altLang="en-US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（</a:t>
            </a:r>
            <a:r>
              <a:rPr lang="en-US" altLang="ja-JP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Clinical Assessment</a:t>
            </a:r>
            <a:r>
              <a:rPr lang="ja-JP" altLang="en-US" sz="32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（</a:t>
            </a:r>
            <a:r>
              <a:rPr lang="en-US" altLang="ja-JP" sz="3200" b="1" u="sng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A</a:t>
            </a:r>
            <a:r>
              <a:rPr lang="ja-JP" altLang="en-US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））</a:t>
            </a:r>
            <a:endParaRPr lang="en-US" altLang="ja-JP" sz="32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143508" y="2564904"/>
            <a:ext cx="8856984" cy="4104456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(1) </a:t>
            </a: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予診票の提出</a:t>
            </a:r>
            <a:endParaRPr lang="en-US" altLang="ja-JP" sz="24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</a:t>
            </a:r>
            <a:r>
              <a:rPr lang="en-US" altLang="ja-JP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Submit 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“</a:t>
            </a:r>
            <a:r>
              <a:rPr lang="en-US" altLang="ja-JP" sz="2400" b="1" dirty="0" err="1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Prevaccination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</a:t>
            </a:r>
            <a:r>
              <a:rPr lang="en-US" altLang="ja-JP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Screening 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Questionnaire”)</a:t>
            </a:r>
            <a:endParaRPr lang="en-US" altLang="ja-JP" sz="2400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6296" y="5733256"/>
            <a:ext cx="1598599" cy="774944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6992607" y="6548490"/>
            <a:ext cx="2085976" cy="2417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9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伊藤忠 新型コロナワクチン接種会場</a:t>
            </a:r>
            <a:endParaRPr lang="en-US" altLang="ja-JP" sz="2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791592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16632"/>
            <a:ext cx="8856984" cy="2304000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54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5.</a:t>
            </a:r>
            <a:r>
              <a:rPr lang="ja-JP" altLang="en-US" sz="54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予診（</a:t>
            </a:r>
            <a:r>
              <a:rPr lang="en-US" altLang="ja-JP" sz="5400" b="1" u="sng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B</a:t>
            </a:r>
            <a:r>
              <a:rPr lang="ja-JP" altLang="en-US" sz="54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）</a:t>
            </a:r>
            <a:endParaRPr lang="en-US" altLang="ja-JP" sz="54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ja-JP" altLang="en-US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（</a:t>
            </a:r>
            <a:r>
              <a:rPr lang="en-US" altLang="ja-JP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Clinical Assessment</a:t>
            </a:r>
            <a:r>
              <a:rPr lang="ja-JP" altLang="en-US" sz="32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（</a:t>
            </a:r>
            <a:r>
              <a:rPr lang="en-US" altLang="ja-JP" sz="3200" b="1" u="sng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B</a:t>
            </a:r>
            <a:r>
              <a:rPr lang="ja-JP" altLang="en-US" sz="32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））</a:t>
            </a:r>
            <a:endParaRPr lang="en-US" altLang="ja-JP" sz="32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143508" y="2564904"/>
            <a:ext cx="8856984" cy="4104456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(1) </a:t>
            </a: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予診票の提出</a:t>
            </a:r>
            <a:endParaRPr lang="en-US" altLang="ja-JP" sz="24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</a:t>
            </a:r>
            <a:r>
              <a:rPr lang="en-US" altLang="ja-JP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Submit 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“</a:t>
            </a:r>
            <a:r>
              <a:rPr lang="en-US" altLang="ja-JP" sz="2400" b="1" dirty="0" err="1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Prevaccination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</a:t>
            </a:r>
            <a:r>
              <a:rPr lang="en-US" altLang="ja-JP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Screening 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Questionnaire”)</a:t>
            </a:r>
            <a:endParaRPr lang="en-US" altLang="ja-JP" sz="2400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6296" y="5733256"/>
            <a:ext cx="1598599" cy="774944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6992607" y="6548490"/>
            <a:ext cx="2085976" cy="2417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9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伊藤忠 新型コロナワクチン接種会場</a:t>
            </a:r>
            <a:endParaRPr lang="en-US" altLang="ja-JP" sz="2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968834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16632"/>
            <a:ext cx="8856984" cy="2304000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54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6.</a:t>
            </a:r>
            <a:r>
              <a:rPr lang="ja-JP" altLang="en-US" sz="54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接種</a:t>
            </a:r>
            <a:endParaRPr lang="en-US" altLang="ja-JP" sz="54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ja-JP" altLang="en-US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（</a:t>
            </a:r>
            <a:r>
              <a:rPr lang="en-US" altLang="ja-JP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Get </a:t>
            </a:r>
            <a:r>
              <a:rPr lang="en-US" altLang="ja-JP" sz="3200" b="1" dirty="0" err="1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Vaccined</a:t>
            </a:r>
            <a:r>
              <a:rPr lang="ja-JP" altLang="en-US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）</a:t>
            </a:r>
            <a:endParaRPr lang="en-US" altLang="ja-JP" sz="32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143508" y="2564904"/>
            <a:ext cx="8856984" cy="4104456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ja-JP" altLang="en-US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(1) </a:t>
            </a:r>
            <a:r>
              <a:rPr lang="ja-JP" altLang="en-US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予診票の</a:t>
            </a: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提出</a:t>
            </a:r>
            <a:endParaRPr lang="en-US" altLang="ja-JP" sz="24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20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</a:t>
            </a:r>
            <a:r>
              <a:rPr lang="en-US" altLang="ja-JP" sz="20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Submit “</a:t>
            </a:r>
            <a:r>
              <a:rPr lang="en-US" altLang="ja-JP" sz="2000" b="1" dirty="0" err="1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Prevaccination</a:t>
            </a:r>
            <a:r>
              <a:rPr lang="en-US" altLang="ja-JP" sz="20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Screening Questionnaire”)</a:t>
            </a:r>
          </a:p>
          <a:p>
            <a:pPr>
              <a:lnSpc>
                <a:spcPct val="150000"/>
              </a:lnSpc>
            </a:pPr>
            <a:r>
              <a:rPr lang="ja-JP" altLang="en-US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(2) </a:t>
            </a:r>
            <a:r>
              <a:rPr lang="ja-JP" altLang="en-US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接種記録書の</a:t>
            </a: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提出</a:t>
            </a:r>
            <a:endParaRPr lang="en-US" altLang="ja-JP" sz="24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(Submit “Record </a:t>
            </a:r>
            <a:r>
              <a:rPr lang="en-US" altLang="ja-JP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of 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Vaccination”)</a:t>
            </a:r>
          </a:p>
          <a:p>
            <a:pPr>
              <a:lnSpc>
                <a:spcPct val="150000"/>
              </a:lnSpc>
            </a:pP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(3)</a:t>
            </a: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ワクチン接種</a:t>
            </a:r>
            <a:endParaRPr lang="en-US" altLang="ja-JP" sz="24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(Get </a:t>
            </a:r>
            <a:r>
              <a:rPr lang="en-US" altLang="ja-JP" sz="2400" b="1" dirty="0" err="1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Vaccined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)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6296" y="5733256"/>
            <a:ext cx="1598599" cy="774944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6992607" y="6548490"/>
            <a:ext cx="2085976" cy="2417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9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伊藤忠 新型コロナワクチン接種会場</a:t>
            </a:r>
            <a:endParaRPr lang="en-US" altLang="ja-JP" sz="2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011236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16632"/>
            <a:ext cx="8856984" cy="2304000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54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7</a:t>
            </a:r>
            <a:r>
              <a:rPr lang="en-US" altLang="ja-JP" sz="54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.</a:t>
            </a:r>
            <a:r>
              <a:rPr lang="ja-JP" altLang="en-US" sz="54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接種</a:t>
            </a:r>
            <a:r>
              <a:rPr lang="ja-JP" altLang="en-US" sz="54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確認・予診票回収</a:t>
            </a:r>
            <a:r>
              <a:rPr lang="ja-JP" altLang="en-US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（</a:t>
            </a:r>
            <a:r>
              <a:rPr lang="en-US" altLang="ja-JP" sz="3200" b="1" dirty="0" err="1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Postvaccine</a:t>
            </a:r>
            <a:r>
              <a:rPr lang="en-US" altLang="ja-JP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checklist</a:t>
            </a:r>
            <a:r>
              <a:rPr lang="ja-JP" altLang="en-US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）</a:t>
            </a:r>
            <a:endParaRPr lang="en-US" altLang="ja-JP" sz="32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143508" y="2564904"/>
            <a:ext cx="8856984" cy="4104456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ja-JP" altLang="en-US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(1) </a:t>
            </a:r>
            <a:r>
              <a:rPr lang="ja-JP" altLang="en-US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予</a:t>
            </a: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診票、接種記録書の提出</a:t>
            </a:r>
            <a:endParaRPr lang="en-US" altLang="ja-JP" sz="24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539750">
              <a:lnSpc>
                <a:spcPct val="150000"/>
              </a:lnSpc>
            </a:pP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(Submit </a:t>
            </a:r>
            <a:r>
              <a:rPr lang="en-US" altLang="ja-JP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“</a:t>
            </a:r>
            <a:r>
              <a:rPr lang="en-US" altLang="ja-JP" sz="2400" b="1" dirty="0" err="1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Prevaccination</a:t>
            </a:r>
            <a:r>
              <a:rPr lang="en-US" altLang="ja-JP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Screening Questionnaire” 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and </a:t>
            </a:r>
            <a:r>
              <a:rPr lang="en-US" altLang="ja-JP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“Record of Vaccination”)</a:t>
            </a:r>
          </a:p>
          <a:p>
            <a:pPr>
              <a:lnSpc>
                <a:spcPct val="150000"/>
              </a:lnSpc>
            </a:pPr>
            <a:r>
              <a:rPr lang="ja-JP" altLang="en-US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(2) </a:t>
            </a:r>
            <a:r>
              <a:rPr lang="ja-JP" altLang="en-US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接種</a:t>
            </a: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記録書へ</a:t>
            </a:r>
            <a:r>
              <a:rPr lang="ja-JP" altLang="en-US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の</a:t>
            </a: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捺印・シール受領</a:t>
            </a:r>
            <a:endParaRPr lang="en-US" altLang="ja-JP" sz="24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539750">
              <a:lnSpc>
                <a:spcPct val="150000"/>
              </a:lnSpc>
            </a:pP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(Get a Stamp and a Sticker for “</a:t>
            </a:r>
            <a:r>
              <a:rPr lang="en-US" altLang="ja-JP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Record of Vaccination”)</a:t>
            </a:r>
            <a:endParaRPr lang="en-US" altLang="ja-JP" sz="24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(3) </a:t>
            </a: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待機</a:t>
            </a:r>
            <a:r>
              <a:rPr lang="ja-JP" altLang="en-US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終了時刻</a:t>
            </a: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メモの受取</a:t>
            </a:r>
            <a:endParaRPr lang="en-US" altLang="ja-JP" sz="2400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539750">
              <a:lnSpc>
                <a:spcPct val="150000"/>
              </a:lnSpc>
            </a:pP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(Receive </a:t>
            </a:r>
            <a:r>
              <a:rPr lang="en-US" altLang="ja-JP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the “Waiting End Time Memo")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6296" y="5733256"/>
            <a:ext cx="1598599" cy="774944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6992607" y="6548490"/>
            <a:ext cx="2085976" cy="2417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9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伊藤忠 新型コロナワクチン接種会場</a:t>
            </a:r>
            <a:endParaRPr lang="en-US" altLang="ja-JP" sz="2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958626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16632"/>
            <a:ext cx="8856984" cy="2304000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54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8.</a:t>
            </a:r>
            <a:r>
              <a:rPr lang="ja-JP" altLang="en-US" sz="54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救護</a:t>
            </a:r>
            <a:endParaRPr lang="en-US" altLang="ja-JP" sz="54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ja-JP" altLang="en-US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（</a:t>
            </a:r>
            <a:r>
              <a:rPr lang="en-US" altLang="ja-JP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First Aid</a:t>
            </a:r>
            <a:r>
              <a:rPr lang="ja-JP" altLang="en-US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）</a:t>
            </a:r>
            <a:endParaRPr lang="en-US" altLang="ja-JP" sz="32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143508" y="2564904"/>
            <a:ext cx="8856984" cy="4104456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endParaRPr lang="en-US" altLang="ja-JP" sz="3200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6296" y="5733256"/>
            <a:ext cx="1598599" cy="774944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6992607" y="6548490"/>
            <a:ext cx="2085976" cy="2417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9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伊藤忠 新型コロナワクチン接種会場</a:t>
            </a:r>
            <a:endParaRPr lang="en-US" altLang="ja-JP" sz="2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533923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16632"/>
            <a:ext cx="8856984" cy="2304000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54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9.</a:t>
            </a:r>
            <a:r>
              <a:rPr lang="ja-JP" altLang="en-US" sz="54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状態観察・退出</a:t>
            </a:r>
            <a:endParaRPr lang="en-US" altLang="ja-JP" sz="54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ja-JP" altLang="en-US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（</a:t>
            </a:r>
            <a:r>
              <a:rPr lang="en-US" altLang="ja-JP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Observation Area</a:t>
            </a:r>
            <a:r>
              <a:rPr lang="ja-JP" altLang="en-US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）</a:t>
            </a:r>
            <a:endParaRPr lang="en-US" altLang="ja-JP" sz="32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143508" y="2564904"/>
            <a:ext cx="8856984" cy="4104456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ja-JP" altLang="en-US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(1) 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15</a:t>
            </a: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分または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30</a:t>
            </a: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分の待機</a:t>
            </a:r>
            <a:endParaRPr lang="en-US" altLang="ja-JP" sz="24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(Stay for Monitoring about 15 to 30 Minuets)</a:t>
            </a:r>
          </a:p>
          <a:p>
            <a:pPr>
              <a:lnSpc>
                <a:spcPct val="150000"/>
              </a:lnSpc>
            </a:pPr>
            <a:r>
              <a:rPr lang="ja-JP" altLang="en-US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(2) </a:t>
            </a: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退出時に「</a:t>
            </a:r>
            <a:r>
              <a:rPr lang="ja-JP" altLang="en-US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待機終了時刻メモ」</a:t>
            </a: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を廃棄</a:t>
            </a:r>
            <a:endParaRPr lang="en-US" altLang="ja-JP" sz="24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(Discard the 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“Waiting End Time Memo")</a:t>
            </a:r>
            <a:endParaRPr lang="en-US" altLang="ja-JP" sz="2400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2400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6296" y="5733256"/>
            <a:ext cx="1598599" cy="774944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6992607" y="6548490"/>
            <a:ext cx="2085976" cy="2417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9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伊藤忠 新型コロナワクチン接種会場</a:t>
            </a:r>
            <a:endParaRPr lang="en-US" altLang="ja-JP" sz="2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605260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16632"/>
            <a:ext cx="8856984" cy="1224136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ja-JP" altLang="en-US" sz="5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ワクチン接種</a:t>
            </a:r>
            <a:endParaRPr lang="en-US" altLang="ja-JP" sz="54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43508" y="1556792"/>
            <a:ext cx="8856984" cy="241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ja-JP" altLang="en-US" sz="28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28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【</a:t>
            </a:r>
            <a:r>
              <a:rPr lang="ja-JP" altLang="en-US" sz="28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動線</a:t>
            </a:r>
            <a:r>
              <a:rPr lang="en-US" altLang="ja-JP" sz="28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】</a:t>
            </a:r>
          </a:p>
          <a:p>
            <a:r>
              <a:rPr lang="ja-JP" altLang="en-US" sz="28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　・ </a:t>
            </a:r>
            <a:r>
              <a:rPr lang="en-US" altLang="ja-JP" sz="2800" b="1" u="sng" dirty="0" smtClean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B1</a:t>
            </a:r>
            <a:r>
              <a:rPr lang="ja-JP" altLang="en-US" sz="28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まで降り、</a:t>
            </a:r>
            <a:endParaRPr lang="en-US" altLang="ja-JP" sz="28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28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　・ </a:t>
            </a:r>
            <a:r>
              <a:rPr lang="ja-JP" altLang="en-US" sz="2800" b="1" u="sng" dirty="0" smtClean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オラクル側スロープ</a:t>
            </a:r>
            <a:r>
              <a:rPr lang="ja-JP" altLang="en-US" sz="28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を上がり、</a:t>
            </a:r>
            <a:endParaRPr lang="en-US" altLang="ja-JP" sz="28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28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　・ </a:t>
            </a:r>
            <a:r>
              <a:rPr lang="ja-JP" altLang="en-US" sz="2800" b="1" u="sng" dirty="0" smtClean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通用口</a:t>
            </a:r>
            <a:r>
              <a:rPr lang="ja-JP" altLang="en-US" sz="28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より、お入りください。</a:t>
            </a:r>
            <a:endParaRPr lang="en-US" altLang="ja-JP" sz="28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28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　　＊ </a:t>
            </a:r>
            <a:r>
              <a:rPr lang="en-US" altLang="ja-JP" sz="28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1</a:t>
            </a:r>
            <a:r>
              <a:rPr lang="ja-JP" altLang="en-US" sz="28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階正面玄関からは、入れません。</a:t>
            </a:r>
            <a:endParaRPr lang="en-US" altLang="ja-JP" sz="28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43508" y="4221088"/>
            <a:ext cx="8856984" cy="241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ja-JP" altLang="en-US" sz="28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28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【</a:t>
            </a:r>
            <a:r>
              <a:rPr lang="ja-JP" altLang="en-US" sz="28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持ち物</a:t>
            </a:r>
            <a:r>
              <a:rPr lang="en-US" altLang="ja-JP" sz="28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】</a:t>
            </a:r>
          </a:p>
          <a:p>
            <a:r>
              <a:rPr lang="ja-JP" altLang="en-US" sz="28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ja-JP" altLang="en-US" sz="28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ja-JP" altLang="en-US" sz="28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・ </a:t>
            </a:r>
            <a:r>
              <a:rPr lang="ja-JP" altLang="en-US" sz="2800" b="1" dirty="0" smtClean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本人</a:t>
            </a:r>
            <a:r>
              <a:rPr lang="ja-JP" altLang="en-US" sz="2800" b="1" dirty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確認</a:t>
            </a:r>
            <a:r>
              <a:rPr lang="ja-JP" altLang="en-US" sz="2800" b="1" dirty="0" smtClean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書類</a:t>
            </a:r>
            <a:r>
              <a:rPr lang="ja-JP" altLang="en-US" sz="28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（社員証</a:t>
            </a:r>
            <a:r>
              <a:rPr lang="ja-JP" altLang="en-US" sz="28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・入館証</a:t>
            </a:r>
            <a:r>
              <a:rPr lang="ja-JP" altLang="en-US" sz="28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など</a:t>
            </a:r>
            <a:r>
              <a:rPr lang="ja-JP" altLang="en-US" sz="28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）</a:t>
            </a:r>
            <a:r>
              <a:rPr lang="en-US" altLang="ja-JP" sz="28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/>
            </a:r>
            <a:br>
              <a:rPr lang="en-US" altLang="ja-JP" sz="28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</a:br>
            <a:r>
              <a:rPr lang="ja-JP" altLang="en-US" sz="28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　・</a:t>
            </a:r>
            <a:r>
              <a:rPr lang="ja-JP" altLang="en-US" sz="28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</a:t>
            </a:r>
            <a:r>
              <a:rPr lang="ja-JP" altLang="en-US" sz="2800" b="1" dirty="0" smtClean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予</a:t>
            </a:r>
            <a:r>
              <a:rPr lang="ja-JP" altLang="en-US" sz="2800" b="1" dirty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診票</a:t>
            </a:r>
          </a:p>
          <a:p>
            <a:r>
              <a:rPr lang="ja-JP" altLang="en-US" sz="28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　・</a:t>
            </a:r>
            <a:r>
              <a:rPr lang="ja-JP" altLang="en-US" sz="28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</a:t>
            </a:r>
            <a:r>
              <a:rPr lang="ja-JP" altLang="en-US" sz="2800" b="1" dirty="0" smtClean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接種記録書</a:t>
            </a:r>
            <a:endParaRPr lang="en-US" altLang="ja-JP" sz="2800" b="1" dirty="0" smtClean="0">
              <a:solidFill>
                <a:srgbClr val="FF000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28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ja-JP" altLang="en-US" sz="28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・ </a:t>
            </a:r>
            <a:r>
              <a:rPr lang="ja-JP" altLang="en-US" sz="2800" b="1" dirty="0" smtClean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接種券</a:t>
            </a:r>
            <a:r>
              <a:rPr lang="ja-JP" altLang="en-US" sz="28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（自治体から届いている場合）</a:t>
            </a:r>
            <a:endParaRPr lang="en-US" altLang="ja-JP" sz="2800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51311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角丸四角形 3"/>
          <p:cNvSpPr/>
          <p:nvPr/>
        </p:nvSpPr>
        <p:spPr>
          <a:xfrm>
            <a:off x="107504" y="154080"/>
            <a:ext cx="8946081" cy="2554839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351939" y="609346"/>
            <a:ext cx="8566696" cy="118989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ja-JP" altLang="en-US" sz="7500" b="1" u="sng" dirty="0" smtClean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会話・通話　厳禁</a:t>
            </a:r>
            <a:r>
              <a:rPr lang="en-US" altLang="ja-JP" sz="7500" b="1" u="sng" dirty="0" smtClean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!!</a:t>
            </a:r>
            <a:endParaRPr lang="en-US" altLang="ja-JP" sz="7500" b="1" u="sng" dirty="0">
              <a:solidFill>
                <a:srgbClr val="FF000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1367" y="5716137"/>
            <a:ext cx="1598599" cy="774944"/>
          </a:xfrm>
          <a:prstGeom prst="rect">
            <a:avLst/>
          </a:prstGeom>
        </p:spPr>
      </p:pic>
      <p:sp>
        <p:nvSpPr>
          <p:cNvPr id="7" name="正方形/長方形 6"/>
          <p:cNvSpPr/>
          <p:nvPr/>
        </p:nvSpPr>
        <p:spPr>
          <a:xfrm>
            <a:off x="6967609" y="6491081"/>
            <a:ext cx="2085976" cy="2417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9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伊藤忠 新型コロナワクチン接種会場</a:t>
            </a:r>
            <a:endParaRPr lang="en-US" altLang="ja-JP" sz="2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458238" y="2781663"/>
            <a:ext cx="8710712" cy="1323576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ja-JP" altLang="en-US" sz="66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マスクの正しい着用</a:t>
            </a:r>
            <a:r>
              <a:rPr lang="en-US" altLang="ja-JP" sz="66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!</a:t>
            </a:r>
            <a:endParaRPr lang="en-US" altLang="ja-JP" sz="6600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238" y="4177983"/>
            <a:ext cx="5796136" cy="2627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82815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16632"/>
            <a:ext cx="8856984" cy="223224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5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書類を準備ください</a:t>
            </a:r>
          </a:p>
          <a:p>
            <a:pPr algn="ctr"/>
            <a:r>
              <a:rPr lang="en-US" altLang="ja-JP" sz="3200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(Prepare Documents)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143508" y="2492896"/>
            <a:ext cx="8856984" cy="4015304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ja-JP" altLang="en-US" sz="2400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・本人確認書類</a:t>
            </a:r>
            <a:r>
              <a:rPr lang="en-US" altLang="ja-JP" sz="2400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</a:t>
            </a:r>
            <a:r>
              <a:rPr lang="ja-JP" altLang="en-US" sz="2400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社員証・入館証など</a:t>
            </a:r>
            <a:r>
              <a:rPr lang="en-US" altLang="ja-JP" sz="2400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)</a:t>
            </a:r>
            <a:br>
              <a:rPr lang="en-US" altLang="ja-JP" sz="2400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</a:br>
            <a:r>
              <a:rPr lang="ja-JP" altLang="en-US" sz="2400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　</a:t>
            </a:r>
            <a:r>
              <a:rPr lang="en-US" altLang="ja-JP" sz="2400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(ID(Employee ID, </a:t>
            </a:r>
            <a:r>
              <a:rPr lang="en-US" altLang="ja-JP" sz="2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Admission Card</a:t>
            </a:r>
            <a:r>
              <a:rPr lang="en-US" altLang="ja-JP" sz="2400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, etc.))</a:t>
            </a:r>
          </a:p>
          <a:p>
            <a:pPr>
              <a:lnSpc>
                <a:spcPct val="150000"/>
              </a:lnSpc>
            </a:pPr>
            <a:r>
              <a:rPr lang="ja-JP" altLang="en-US" sz="2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・予診票</a:t>
            </a:r>
            <a:endParaRPr lang="en-US" altLang="ja-JP" sz="2400" b="1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　</a:t>
            </a:r>
            <a:r>
              <a:rPr lang="en-US" altLang="ja-JP" sz="2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(Sheet of “</a:t>
            </a:r>
            <a:r>
              <a:rPr lang="en-US" altLang="ja-JP" sz="2400" b="1" dirty="0" err="1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Prevaccination</a:t>
            </a:r>
            <a:r>
              <a:rPr lang="en-US" altLang="ja-JP" sz="2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</a:t>
            </a:r>
            <a:r>
              <a:rPr lang="en-US" altLang="ja-JP" sz="2400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Screening Questionnaire</a:t>
            </a:r>
            <a:r>
              <a:rPr lang="en-US" altLang="ja-JP" sz="2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”)</a:t>
            </a:r>
          </a:p>
          <a:p>
            <a:pPr>
              <a:lnSpc>
                <a:spcPct val="150000"/>
              </a:lnSpc>
            </a:pPr>
            <a:r>
              <a:rPr lang="ja-JP" altLang="en-US" sz="2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・接種記録書</a:t>
            </a:r>
            <a:endParaRPr lang="en-US" altLang="ja-JP" sz="2400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400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ja-JP" altLang="en-US" sz="2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2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(Sheet of “Record </a:t>
            </a:r>
            <a:r>
              <a:rPr lang="en-US" altLang="ja-JP" sz="2400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of </a:t>
            </a:r>
            <a:r>
              <a:rPr lang="en-US" altLang="ja-JP" sz="2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Vaccination”)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6296" y="5733256"/>
            <a:ext cx="1598599" cy="774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94710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628800"/>
            <a:ext cx="8856984" cy="2304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5400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書類を準備</a:t>
            </a:r>
            <a:r>
              <a:rPr lang="ja-JP" altLang="en-US" sz="5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ください</a:t>
            </a:r>
            <a:endParaRPr lang="en-US" altLang="ja-JP" sz="5400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en-US" altLang="ja-JP" sz="2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(Prepare Documents)</a:t>
            </a:r>
          </a:p>
          <a:p>
            <a:pPr indent="1435100">
              <a:lnSpc>
                <a:spcPts val="1000"/>
              </a:lnSpc>
            </a:pPr>
            <a:endParaRPr lang="en-US" altLang="ja-JP" sz="2400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indent="1435100"/>
            <a:r>
              <a:rPr lang="ja-JP" altLang="en-US" sz="40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・</a:t>
            </a:r>
            <a:r>
              <a:rPr lang="ja-JP" altLang="en-US" sz="4000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予診票／接種</a:t>
            </a:r>
            <a:r>
              <a:rPr lang="ja-JP" altLang="en-US" sz="40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記録書</a:t>
            </a:r>
            <a:endParaRPr lang="en-US" altLang="ja-JP" sz="4000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en-US" altLang="ja-JP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</a:t>
            </a:r>
            <a:r>
              <a:rPr lang="en-US" altLang="ja-JP" b="1" dirty="0" err="1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Prevaccination</a:t>
            </a:r>
            <a:r>
              <a:rPr lang="en-US" altLang="ja-JP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</a:t>
            </a:r>
            <a:r>
              <a:rPr lang="en-US" altLang="ja-JP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Screening </a:t>
            </a:r>
            <a:r>
              <a:rPr lang="en-US" altLang="ja-JP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Questionnaire</a:t>
            </a:r>
            <a:r>
              <a:rPr lang="ja-JP" altLang="en-US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／</a:t>
            </a:r>
            <a:r>
              <a:rPr lang="en-US" altLang="ja-JP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Sheet </a:t>
            </a:r>
            <a:r>
              <a:rPr lang="en-US" altLang="ja-JP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of </a:t>
            </a:r>
            <a:r>
              <a:rPr lang="en-US" altLang="ja-JP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“Record </a:t>
            </a:r>
            <a:r>
              <a:rPr lang="en-US" altLang="ja-JP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of </a:t>
            </a:r>
            <a:r>
              <a:rPr lang="en-US" altLang="ja-JP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Vaccination”)</a:t>
            </a:r>
            <a:endParaRPr lang="ja-JP" altLang="en-US" b="1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6296" y="5733256"/>
            <a:ext cx="1598599" cy="774944"/>
          </a:xfrm>
          <a:prstGeom prst="rect">
            <a:avLst/>
          </a:prstGeom>
        </p:spPr>
      </p:pic>
      <p:sp>
        <p:nvSpPr>
          <p:cNvPr id="6" name="正方形/長方形 5"/>
          <p:cNvSpPr/>
          <p:nvPr/>
        </p:nvSpPr>
        <p:spPr>
          <a:xfrm>
            <a:off x="143508" y="188640"/>
            <a:ext cx="8856984" cy="12958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5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順番に着席ください</a:t>
            </a:r>
            <a:endParaRPr lang="en-US" altLang="ja-JP" sz="5400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en-US" altLang="ja-JP" sz="2400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(Please Be </a:t>
            </a:r>
            <a:r>
              <a:rPr lang="en-US" altLang="ja-JP" sz="2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Seated</a:t>
            </a:r>
            <a:r>
              <a:rPr lang="ja-JP" altLang="en-US" sz="2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</a:t>
            </a:r>
            <a:r>
              <a:rPr lang="en-US" altLang="ja-JP" sz="2400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In </a:t>
            </a:r>
            <a:r>
              <a:rPr lang="en-US" altLang="ja-JP" sz="2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Order</a:t>
            </a:r>
            <a:r>
              <a:rPr lang="en-US" altLang="ja-JP" sz="2400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)</a:t>
            </a:r>
            <a:endParaRPr lang="en-US" altLang="ja-JP" sz="2400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43508" y="4077072"/>
            <a:ext cx="8856984" cy="243112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5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係員の合図を受け</a:t>
            </a:r>
            <a:endParaRPr lang="en-US" altLang="ja-JP" sz="5400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ja-JP" altLang="en-US" sz="5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スペースへお入りください</a:t>
            </a:r>
            <a:endParaRPr lang="en-US" altLang="ja-JP" sz="5400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en-US" altLang="ja-JP" sz="2400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(Wait Until You Are Called)</a:t>
            </a:r>
          </a:p>
        </p:txBody>
      </p:sp>
    </p:spTree>
    <p:extLst>
      <p:ext uri="{BB962C8B-B14F-4D97-AF65-F5344CB8AC3E}">
        <p14:creationId xmlns:p14="http://schemas.microsoft.com/office/powerpoint/2010/main" val="16575140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433816"/>
            <a:ext cx="8856984" cy="2016224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5400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書類を</a:t>
            </a:r>
            <a:r>
              <a:rPr lang="ja-JP" altLang="en-US" sz="5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準備</a:t>
            </a:r>
            <a:r>
              <a:rPr lang="en-US" altLang="ja-JP" sz="2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(Prepare Documents)</a:t>
            </a:r>
          </a:p>
          <a:p>
            <a:pPr indent="1435100">
              <a:lnSpc>
                <a:spcPts val="1000"/>
              </a:lnSpc>
            </a:pPr>
            <a:endParaRPr lang="en-US" altLang="ja-JP" sz="2400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indent="1435100"/>
            <a:r>
              <a:rPr lang="ja-JP" altLang="en-US" sz="40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・</a:t>
            </a:r>
            <a:r>
              <a:rPr lang="ja-JP" altLang="en-US" sz="4000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予診票／接種</a:t>
            </a:r>
            <a:r>
              <a:rPr lang="ja-JP" altLang="en-US" sz="40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記録書</a:t>
            </a:r>
            <a:endParaRPr lang="en-US" altLang="ja-JP" sz="4000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en-US" altLang="ja-JP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</a:t>
            </a:r>
            <a:r>
              <a:rPr lang="en-US" altLang="ja-JP" b="1" dirty="0" err="1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Prevaccination</a:t>
            </a:r>
            <a:r>
              <a:rPr lang="en-US" altLang="ja-JP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</a:t>
            </a:r>
            <a:r>
              <a:rPr lang="en-US" altLang="ja-JP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Screening </a:t>
            </a:r>
            <a:r>
              <a:rPr lang="en-US" altLang="ja-JP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Questionnaire</a:t>
            </a:r>
            <a:r>
              <a:rPr lang="ja-JP" altLang="en-US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／</a:t>
            </a:r>
            <a:r>
              <a:rPr lang="en-US" altLang="ja-JP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Sheet </a:t>
            </a:r>
            <a:r>
              <a:rPr lang="en-US" altLang="ja-JP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of </a:t>
            </a:r>
            <a:r>
              <a:rPr lang="en-US" altLang="ja-JP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“Record </a:t>
            </a:r>
            <a:r>
              <a:rPr lang="en-US" altLang="ja-JP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of </a:t>
            </a:r>
            <a:r>
              <a:rPr lang="en-US" altLang="ja-JP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Vaccination”)</a:t>
            </a:r>
            <a:endParaRPr lang="ja-JP" altLang="en-US" b="1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6296" y="5733256"/>
            <a:ext cx="1598599" cy="774944"/>
          </a:xfrm>
          <a:prstGeom prst="rect">
            <a:avLst/>
          </a:prstGeom>
        </p:spPr>
      </p:pic>
      <p:sp>
        <p:nvSpPr>
          <p:cNvPr id="6" name="正方形/長方形 5"/>
          <p:cNvSpPr/>
          <p:nvPr/>
        </p:nvSpPr>
        <p:spPr>
          <a:xfrm>
            <a:off x="143508" y="188640"/>
            <a:ext cx="8856984" cy="108012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5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順番に着席</a:t>
            </a:r>
            <a:r>
              <a:rPr lang="en-US" altLang="ja-JP" sz="2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(Be Seated</a:t>
            </a:r>
            <a:r>
              <a:rPr lang="ja-JP" altLang="en-US" sz="2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</a:t>
            </a:r>
            <a:r>
              <a:rPr lang="en-US" altLang="ja-JP" sz="2400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In </a:t>
            </a:r>
            <a:r>
              <a:rPr lang="en-US" altLang="ja-JP" sz="2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Order</a:t>
            </a:r>
            <a:r>
              <a:rPr lang="en-US" altLang="ja-JP" sz="2400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)</a:t>
            </a:r>
            <a:endParaRPr lang="en-US" altLang="ja-JP" sz="2400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43508" y="4941168"/>
            <a:ext cx="8856984" cy="15670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5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係の合図を受け入場</a:t>
            </a:r>
            <a:endParaRPr lang="en-US" altLang="ja-JP" sz="5400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en-US" altLang="ja-JP" sz="2400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(Wait Until You Are Called)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143508" y="3717032"/>
            <a:ext cx="8856984" cy="108012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5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肩出しを準備</a:t>
            </a:r>
            <a:r>
              <a:rPr lang="en-US" altLang="ja-JP" sz="2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</a:t>
            </a:r>
            <a:r>
              <a:rPr lang="en-US" altLang="ja-JP" sz="2400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Put your </a:t>
            </a:r>
            <a:r>
              <a:rPr lang="en-US" altLang="ja-JP" sz="2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shoulder </a:t>
            </a:r>
            <a:r>
              <a:rPr lang="en-US" altLang="ja-JP" sz="2400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out)</a:t>
            </a:r>
          </a:p>
        </p:txBody>
      </p:sp>
    </p:spTree>
    <p:extLst>
      <p:ext uri="{BB962C8B-B14F-4D97-AF65-F5344CB8AC3E}">
        <p14:creationId xmlns:p14="http://schemas.microsoft.com/office/powerpoint/2010/main" val="322609900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16632"/>
            <a:ext cx="8856984" cy="39604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5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伊藤忠</a:t>
            </a:r>
            <a:endParaRPr lang="en-US" altLang="ja-JP" sz="5400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ja-JP" altLang="en-US" sz="5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新型コロナワクチン</a:t>
            </a:r>
            <a:endParaRPr lang="en-US" altLang="ja-JP" sz="5400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ja-JP" altLang="en-US" sz="5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接種会場</a:t>
            </a:r>
            <a:endParaRPr lang="en-US" altLang="ja-JP" sz="5400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endParaRPr lang="en-US" altLang="ja-JP" sz="2400" b="1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en-US" altLang="ja-JP" sz="2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(ITOCHU VACCINATION SITE)</a:t>
            </a: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24163" y="4653136"/>
            <a:ext cx="3495675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980992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16632"/>
            <a:ext cx="8856984" cy="655272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5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関係者以外</a:t>
            </a:r>
            <a:endParaRPr lang="en-US" altLang="ja-JP" sz="5400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ja-JP" altLang="en-US" sz="5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立入禁止</a:t>
            </a:r>
            <a:endParaRPr lang="en-US" altLang="ja-JP" sz="5400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6296" y="5733256"/>
            <a:ext cx="1598599" cy="774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631184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88896"/>
            <a:ext cx="8856984" cy="2880064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5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すいている列に</a:t>
            </a:r>
            <a:endParaRPr lang="en-US" altLang="ja-JP" sz="5400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ja-JP" altLang="en-US" sz="5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お並びください</a:t>
            </a:r>
          </a:p>
          <a:p>
            <a:pPr algn="ctr"/>
            <a:r>
              <a:rPr lang="en-US" altLang="ja-JP" sz="2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</a:t>
            </a:r>
            <a:r>
              <a:rPr lang="en-US" altLang="ja-JP" sz="2400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Please </a:t>
            </a:r>
            <a:r>
              <a:rPr lang="en-US" altLang="ja-JP" sz="2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Stand in a Vacant Line</a:t>
            </a:r>
            <a:r>
              <a:rPr lang="en-US" altLang="ja-JP" sz="2400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) </a:t>
            </a:r>
            <a:endParaRPr lang="en-US" altLang="ja-JP" sz="2400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43508" y="3140968"/>
            <a:ext cx="8856984" cy="352839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5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看護師の合図を受け</a:t>
            </a:r>
            <a:endParaRPr lang="en-US" altLang="ja-JP" sz="5400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ja-JP" altLang="en-US" sz="5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スペースへお入りください</a:t>
            </a:r>
          </a:p>
          <a:p>
            <a:pPr algn="ctr"/>
            <a:r>
              <a:rPr lang="en-US" altLang="ja-JP" sz="2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(Wait Until </a:t>
            </a:r>
            <a:r>
              <a:rPr lang="en-US" altLang="ja-JP" sz="2400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Y</a:t>
            </a:r>
            <a:r>
              <a:rPr lang="en-US" altLang="ja-JP" sz="2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ou </a:t>
            </a:r>
            <a:r>
              <a:rPr lang="en-US" altLang="ja-JP" sz="2400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A</a:t>
            </a:r>
            <a:r>
              <a:rPr lang="en-US" altLang="ja-JP" sz="2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re Called)</a:t>
            </a: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6296" y="5733256"/>
            <a:ext cx="1598599" cy="774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041608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16632"/>
            <a:ext cx="8856984" cy="25922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5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待機終了時刻まで</a:t>
            </a:r>
            <a:endParaRPr lang="en-US" altLang="ja-JP" sz="5400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ja-JP" altLang="en-US" sz="5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お</a:t>
            </a:r>
            <a:r>
              <a:rPr lang="ja-JP" altLang="en-US" sz="5400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待</a:t>
            </a:r>
            <a:r>
              <a:rPr lang="ja-JP" altLang="en-US" sz="5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ちください</a:t>
            </a:r>
            <a:endParaRPr lang="en-US" altLang="ja-JP" sz="5400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en-US" altLang="ja-JP" sz="2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(Stay Until End Time)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143508" y="2780928"/>
            <a:ext cx="8856984" cy="3888432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712788"/>
            <a:r>
              <a:rPr lang="ja-JP" altLang="en-US" sz="40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・会話不可（含、電話）</a:t>
            </a:r>
            <a:endParaRPr lang="en-US" altLang="ja-JP" sz="4000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1252538"/>
            <a:r>
              <a:rPr lang="en-US" altLang="ja-JP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(Avoid Any Conversation (Incl. Phone Calls</a:t>
            </a:r>
            <a:r>
              <a:rPr lang="en-US" altLang="ja-JP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))</a:t>
            </a:r>
          </a:p>
          <a:p>
            <a:pPr marL="1252538"/>
            <a:endParaRPr lang="en-US" altLang="ja-JP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1252538" indent="-539750"/>
            <a:r>
              <a:rPr lang="ja-JP" altLang="en-US" sz="40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・体調不良時は、係員へお知らせください</a:t>
            </a:r>
            <a:endParaRPr lang="en-US" altLang="ja-JP" sz="4000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1252538"/>
            <a:r>
              <a:rPr lang="en-US" altLang="ja-JP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(If </a:t>
            </a:r>
            <a:r>
              <a:rPr lang="en-US" altLang="ja-JP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Y</a:t>
            </a:r>
            <a:r>
              <a:rPr lang="en-US" altLang="ja-JP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ou </a:t>
            </a:r>
            <a:r>
              <a:rPr lang="en-US" altLang="ja-JP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E</a:t>
            </a:r>
            <a:r>
              <a:rPr lang="en-US" altLang="ja-JP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xperience </a:t>
            </a:r>
            <a:r>
              <a:rPr lang="en-US" altLang="ja-JP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A</a:t>
            </a:r>
            <a:r>
              <a:rPr lang="en-US" altLang="ja-JP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ny </a:t>
            </a:r>
            <a:r>
              <a:rPr lang="en-US" altLang="ja-JP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S</a:t>
            </a:r>
            <a:r>
              <a:rPr lang="en-US" altLang="ja-JP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ide Effects, </a:t>
            </a:r>
          </a:p>
          <a:p>
            <a:pPr marL="1252538"/>
            <a:r>
              <a:rPr lang="en-US" altLang="ja-JP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Please </a:t>
            </a:r>
            <a:r>
              <a:rPr lang="en-US" altLang="ja-JP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inform the </a:t>
            </a:r>
            <a:r>
              <a:rPr lang="en-US" altLang="ja-JP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staff)</a:t>
            </a:r>
            <a:endParaRPr lang="en-US" altLang="ja-JP" b="1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6296" y="5733256"/>
            <a:ext cx="1598599" cy="774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713413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16632"/>
            <a:ext cx="8856984" cy="648072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5400" b="1" u="sng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体温シール</a:t>
            </a:r>
            <a:r>
              <a:rPr lang="ja-JP" altLang="en-US" sz="5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は、</a:t>
            </a:r>
            <a:endParaRPr lang="en-US" altLang="ja-JP" sz="5400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ja-JP" altLang="en-US" sz="5400" b="1" u="sng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予</a:t>
            </a:r>
            <a:r>
              <a:rPr lang="ja-JP" altLang="en-US" sz="5400" b="1" u="sng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診票の裏</a:t>
            </a:r>
            <a:r>
              <a:rPr lang="ja-JP" altLang="en-US" sz="5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に</a:t>
            </a:r>
            <a:r>
              <a:rPr lang="ja-JP" altLang="en-US" sz="5400" b="1" u="sng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貼って</a:t>
            </a:r>
            <a:endParaRPr lang="en-US" altLang="ja-JP" sz="5400" b="1" u="sng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ja-JP" altLang="en-US" sz="5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ください</a:t>
            </a:r>
            <a:endParaRPr lang="en-US" altLang="ja-JP" sz="5400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endParaRPr lang="en-US" altLang="ja-JP" sz="2400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en-US" altLang="ja-JP" sz="2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(Put </a:t>
            </a:r>
            <a:r>
              <a:rPr lang="en-US" altLang="ja-JP" sz="2400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the </a:t>
            </a:r>
            <a:r>
              <a:rPr lang="en-US" altLang="ja-JP" sz="2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sticker </a:t>
            </a:r>
            <a:r>
              <a:rPr lang="en-US" altLang="ja-JP" sz="2400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on the back of the </a:t>
            </a:r>
            <a:r>
              <a:rPr lang="en-US" altLang="ja-JP" sz="2400" b="1" dirty="0" err="1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Prevaccination</a:t>
            </a:r>
            <a:r>
              <a:rPr lang="en-US" altLang="ja-JP" sz="2400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Screening Questionnaire</a:t>
            </a:r>
            <a:r>
              <a:rPr lang="en-US" altLang="ja-JP" sz="2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)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6296" y="5733256"/>
            <a:ext cx="1598599" cy="774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496218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16632"/>
            <a:ext cx="8856984" cy="648072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5000"/>
              </a:lnSpc>
            </a:pPr>
            <a:r>
              <a:rPr lang="ja-JP" altLang="en-US" sz="9600" b="1" u="sng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手指消毒の上</a:t>
            </a:r>
            <a:endParaRPr lang="en-US" altLang="ja-JP" sz="9600" b="1" u="sng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>
              <a:lnSpc>
                <a:spcPts val="15000"/>
              </a:lnSpc>
            </a:pPr>
            <a:r>
              <a:rPr lang="ja-JP" altLang="en-US" sz="9600" b="1" u="sng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ご退出ください</a:t>
            </a:r>
            <a:endParaRPr lang="en-US" altLang="ja-JP" sz="4800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6296" y="5733256"/>
            <a:ext cx="1598599" cy="774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08831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16632"/>
            <a:ext cx="8856984" cy="3888432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4000"/>
              </a:lnSpc>
            </a:pPr>
            <a:r>
              <a:rPr lang="ja-JP" altLang="en-US" sz="5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ワクチン接種会場</a:t>
            </a:r>
            <a:endParaRPr lang="en-US" altLang="ja-JP" sz="54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>
              <a:lnSpc>
                <a:spcPts val="4000"/>
              </a:lnSpc>
            </a:pPr>
            <a:r>
              <a:rPr lang="en-US" altLang="ja-JP" sz="5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/>
            </a:r>
            <a:br>
              <a:rPr lang="en-US" altLang="ja-JP" sz="5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</a:br>
            <a:r>
              <a:rPr lang="ja-JP" altLang="en-US" sz="40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（</a:t>
            </a:r>
            <a:r>
              <a:rPr lang="en-US" altLang="ja-JP" sz="40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VACCINATION SITE</a:t>
            </a:r>
            <a:r>
              <a:rPr lang="ja-JP" altLang="en-US" sz="40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）</a:t>
            </a:r>
            <a:endParaRPr lang="en-US" altLang="ja-JP" sz="40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" name="右矢印 2"/>
          <p:cNvSpPr/>
          <p:nvPr/>
        </p:nvSpPr>
        <p:spPr>
          <a:xfrm>
            <a:off x="1871700" y="4293096"/>
            <a:ext cx="5400600" cy="2376264"/>
          </a:xfrm>
          <a:prstGeom prst="rightArrow">
            <a:avLst/>
          </a:prstGeom>
          <a:solidFill>
            <a:srgbClr val="FF000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5400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16189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3">
            <a:clrChange>
              <a:clrFrom>
                <a:srgbClr val="ECECEC"/>
              </a:clrFrom>
              <a:clrTo>
                <a:srgbClr val="ECECEC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3588" y="289203"/>
            <a:ext cx="7416824" cy="627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426102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16632"/>
            <a:ext cx="8856984" cy="3888432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4000"/>
              </a:lnSpc>
            </a:pPr>
            <a:r>
              <a:rPr lang="ja-JP" altLang="en-US" sz="66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右にお進みください</a:t>
            </a:r>
            <a:endParaRPr lang="en-US" altLang="ja-JP" sz="48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" name="右矢印 2"/>
          <p:cNvSpPr/>
          <p:nvPr/>
        </p:nvSpPr>
        <p:spPr>
          <a:xfrm>
            <a:off x="1871700" y="4293096"/>
            <a:ext cx="5400600" cy="2376264"/>
          </a:xfrm>
          <a:prstGeom prst="rightArrow">
            <a:avLst/>
          </a:prstGeom>
          <a:solidFill>
            <a:srgbClr val="FF000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5400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95039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88640"/>
            <a:ext cx="8856984" cy="3888432"/>
          </a:xfrm>
          <a:prstGeom prst="rect">
            <a:avLst/>
          </a:prstGeom>
          <a:solidFill>
            <a:srgbClr val="FF000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0000"/>
              </a:lnSpc>
            </a:pPr>
            <a:r>
              <a:rPr lang="en-US" altLang="ja-JP" sz="68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【STEP1】</a:t>
            </a:r>
          </a:p>
          <a:p>
            <a:pPr algn="ctr">
              <a:lnSpc>
                <a:spcPts val="10000"/>
              </a:lnSpc>
            </a:pPr>
            <a:r>
              <a:rPr lang="ja-JP" altLang="en-US" sz="68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予診票と接種記録書を</a:t>
            </a:r>
            <a:endParaRPr lang="en-US" altLang="ja-JP" sz="68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>
              <a:lnSpc>
                <a:spcPts val="10000"/>
              </a:lnSpc>
            </a:pPr>
            <a:r>
              <a:rPr lang="ja-JP" altLang="en-US" sz="68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準備ください</a:t>
            </a:r>
            <a:endParaRPr lang="en-US" altLang="ja-JP" sz="68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43508" y="4797152"/>
            <a:ext cx="798808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000" dirty="0"/>
              <a:t>・</a:t>
            </a:r>
            <a:r>
              <a:rPr kumimoji="1" lang="ja-JP" altLang="en-US" sz="8000" dirty="0" smtClean="0"/>
              <a:t>ロットシール貼付</a:t>
            </a:r>
            <a:endParaRPr kumimoji="1" lang="ja-JP" altLang="en-US" sz="8000" dirty="0"/>
          </a:p>
        </p:txBody>
      </p:sp>
    </p:spTree>
    <p:extLst>
      <p:ext uri="{BB962C8B-B14F-4D97-AF65-F5344CB8AC3E}">
        <p14:creationId xmlns:p14="http://schemas.microsoft.com/office/powerpoint/2010/main" val="2598906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88640"/>
            <a:ext cx="8856984" cy="3888432"/>
          </a:xfrm>
          <a:prstGeom prst="rect">
            <a:avLst/>
          </a:prstGeom>
          <a:solidFill>
            <a:srgbClr val="FF000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0000"/>
              </a:lnSpc>
            </a:pPr>
            <a:r>
              <a:rPr lang="en-US" altLang="ja-JP" sz="68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【STEP2】</a:t>
            </a:r>
          </a:p>
          <a:p>
            <a:pPr algn="ctr">
              <a:lnSpc>
                <a:spcPts val="10000"/>
              </a:lnSpc>
            </a:pPr>
            <a:r>
              <a:rPr lang="ja-JP" altLang="en-US" sz="68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接種記録書を</a:t>
            </a:r>
            <a:endParaRPr lang="en-US" altLang="ja-JP" sz="68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>
              <a:lnSpc>
                <a:spcPts val="10000"/>
              </a:lnSpc>
            </a:pPr>
            <a:r>
              <a:rPr lang="ja-JP" altLang="en-US" sz="68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準備ください</a:t>
            </a:r>
            <a:endParaRPr lang="en-US" altLang="ja-JP" sz="68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43508" y="4725144"/>
            <a:ext cx="746550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7200" dirty="0" smtClean="0"/>
              <a:t>・会場名</a:t>
            </a:r>
            <a:r>
              <a:rPr lang="en-US" altLang="ja-JP" sz="7200" dirty="0" smtClean="0"/>
              <a:t>/</a:t>
            </a:r>
            <a:r>
              <a:rPr lang="ja-JP" altLang="en-US" sz="7200" dirty="0" smtClean="0"/>
              <a:t>日付押印</a:t>
            </a:r>
            <a:endParaRPr kumimoji="1" lang="ja-JP" altLang="en-US" sz="7200" dirty="0"/>
          </a:p>
        </p:txBody>
      </p:sp>
    </p:spTree>
    <p:extLst>
      <p:ext uri="{BB962C8B-B14F-4D97-AF65-F5344CB8AC3E}">
        <p14:creationId xmlns:p14="http://schemas.microsoft.com/office/powerpoint/2010/main" val="2911337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88640"/>
            <a:ext cx="8856984" cy="3888432"/>
          </a:xfrm>
          <a:prstGeom prst="rect">
            <a:avLst/>
          </a:prstGeom>
          <a:solidFill>
            <a:srgbClr val="FF000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0000"/>
              </a:lnSpc>
            </a:pPr>
            <a:r>
              <a:rPr lang="en-US" altLang="ja-JP" sz="68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【STEP3】</a:t>
            </a:r>
          </a:p>
          <a:p>
            <a:pPr algn="ctr">
              <a:lnSpc>
                <a:spcPts val="10000"/>
              </a:lnSpc>
            </a:pPr>
            <a:r>
              <a:rPr lang="ja-JP" altLang="en-US" sz="68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予診票を</a:t>
            </a:r>
            <a:endParaRPr lang="en-US" altLang="ja-JP" sz="68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>
              <a:lnSpc>
                <a:spcPts val="10000"/>
              </a:lnSpc>
            </a:pPr>
            <a:r>
              <a:rPr lang="ja-JP" altLang="en-US" sz="68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準備ください</a:t>
            </a:r>
            <a:endParaRPr lang="en-US" altLang="ja-JP" sz="68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-36512" y="4653136"/>
            <a:ext cx="9132628" cy="14516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0600"/>
              </a:lnSpc>
            </a:pPr>
            <a:r>
              <a:rPr lang="ja-JP" altLang="en-US" sz="7200" dirty="0" smtClean="0"/>
              <a:t>・</a:t>
            </a:r>
            <a:r>
              <a:rPr kumimoji="1" lang="ja-JP" altLang="en-US" sz="7200" dirty="0" smtClean="0"/>
              <a:t>接種券</a:t>
            </a:r>
            <a:r>
              <a:rPr kumimoji="1" lang="en-US" altLang="ja-JP" sz="7200" dirty="0" smtClean="0"/>
              <a:t>(</a:t>
            </a:r>
            <a:r>
              <a:rPr kumimoji="1" lang="ja-JP" altLang="en-US" sz="7200" dirty="0" smtClean="0"/>
              <a:t>クーポン</a:t>
            </a:r>
            <a:r>
              <a:rPr kumimoji="1" lang="en-US" altLang="ja-JP" sz="7200" dirty="0" smtClean="0"/>
              <a:t>)</a:t>
            </a:r>
            <a:r>
              <a:rPr lang="ja-JP" altLang="en-US" sz="7200" dirty="0" smtClean="0"/>
              <a:t>貼付</a:t>
            </a:r>
            <a:endParaRPr kumimoji="1" lang="en-US" altLang="ja-JP" sz="7200" dirty="0" smtClean="0"/>
          </a:p>
        </p:txBody>
      </p:sp>
    </p:spTree>
    <p:extLst>
      <p:ext uri="{BB962C8B-B14F-4D97-AF65-F5344CB8AC3E}">
        <p14:creationId xmlns:p14="http://schemas.microsoft.com/office/powerpoint/2010/main" val="1393678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88640"/>
            <a:ext cx="8856984" cy="3888432"/>
          </a:xfrm>
          <a:prstGeom prst="rect">
            <a:avLst/>
          </a:prstGeom>
          <a:solidFill>
            <a:srgbClr val="FF000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0000"/>
              </a:lnSpc>
            </a:pPr>
            <a:r>
              <a:rPr lang="en-US" altLang="ja-JP" sz="7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【STEP4】</a:t>
            </a:r>
          </a:p>
          <a:p>
            <a:pPr algn="ctr">
              <a:lnSpc>
                <a:spcPts val="10000"/>
              </a:lnSpc>
            </a:pPr>
            <a:r>
              <a:rPr lang="ja-JP" altLang="en-US" sz="7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予診票を</a:t>
            </a:r>
            <a:endParaRPr lang="en-US" altLang="ja-JP" sz="72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>
              <a:lnSpc>
                <a:spcPts val="10000"/>
              </a:lnSpc>
            </a:pPr>
            <a:r>
              <a:rPr lang="ja-JP" altLang="en-US" sz="7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準備くださ</a:t>
            </a:r>
            <a:r>
              <a:rPr lang="ja-JP" altLang="en-US" sz="72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い</a:t>
            </a:r>
            <a:endParaRPr lang="en-US" altLang="ja-JP" sz="72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204060" y="4161240"/>
            <a:ext cx="7680308" cy="2759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0400"/>
              </a:lnSpc>
            </a:pPr>
            <a:r>
              <a:rPr lang="ja-JP" altLang="en-US" sz="7200" dirty="0" smtClean="0"/>
              <a:t>・</a:t>
            </a:r>
            <a:r>
              <a:rPr kumimoji="1" lang="ja-JP" altLang="en-US" sz="7200" dirty="0" smtClean="0"/>
              <a:t>予診票確認</a:t>
            </a:r>
            <a:r>
              <a:rPr lang="en-US" altLang="ja-JP" sz="7200" dirty="0"/>
              <a:t>/</a:t>
            </a:r>
            <a:r>
              <a:rPr lang="ja-JP" altLang="en-US" sz="7200" dirty="0" smtClean="0"/>
              <a:t>回収</a:t>
            </a:r>
            <a:endParaRPr lang="en-US" altLang="ja-JP" sz="7200" dirty="0" smtClean="0"/>
          </a:p>
          <a:p>
            <a:pPr>
              <a:lnSpc>
                <a:spcPts val="10400"/>
              </a:lnSpc>
            </a:pPr>
            <a:r>
              <a:rPr lang="ja-JP" altLang="en-US" sz="7200" dirty="0" smtClean="0"/>
              <a:t>・終了時刻メモ交付</a:t>
            </a:r>
            <a:endParaRPr kumimoji="1" lang="ja-JP" altLang="en-US" sz="7200" dirty="0"/>
          </a:p>
        </p:txBody>
      </p:sp>
    </p:spTree>
    <p:extLst>
      <p:ext uri="{BB962C8B-B14F-4D97-AF65-F5344CB8AC3E}">
        <p14:creationId xmlns:p14="http://schemas.microsoft.com/office/powerpoint/2010/main" val="783735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16632"/>
            <a:ext cx="8856984" cy="3888432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5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ワクチン接種会場</a:t>
            </a:r>
            <a:endParaRPr lang="en-US" altLang="ja-JP" sz="54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kumimoji="1" lang="ja-JP" altLang="en-US" sz="40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（</a:t>
            </a:r>
            <a:r>
              <a:rPr lang="en-US" altLang="ja-JP" sz="40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VACCINATION SITE</a:t>
            </a:r>
            <a:r>
              <a:rPr kumimoji="1" lang="ja-JP" altLang="en-US" sz="40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）</a:t>
            </a:r>
            <a:endParaRPr kumimoji="1" lang="en-US" altLang="ja-JP" sz="40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>
              <a:lnSpc>
                <a:spcPts val="4000"/>
              </a:lnSpc>
            </a:pPr>
            <a:endParaRPr kumimoji="1" lang="en-US" altLang="ja-JP" sz="54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ja-JP" altLang="en-US" sz="5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外からお回りください</a:t>
            </a:r>
            <a:endParaRPr lang="en-US" altLang="ja-JP" sz="54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en-US" altLang="ja-JP" sz="40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(Use Outside Entrance)</a:t>
            </a:r>
            <a:endParaRPr lang="en-US" altLang="ja-JP" sz="4000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" name="右矢印 2"/>
          <p:cNvSpPr/>
          <p:nvPr/>
        </p:nvSpPr>
        <p:spPr>
          <a:xfrm>
            <a:off x="1871700" y="4293096"/>
            <a:ext cx="5400600" cy="2376264"/>
          </a:xfrm>
          <a:prstGeom prst="rightArrow">
            <a:avLst/>
          </a:prstGeom>
          <a:solidFill>
            <a:srgbClr val="FF000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5400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98212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左矢印 2"/>
          <p:cNvSpPr/>
          <p:nvPr/>
        </p:nvSpPr>
        <p:spPr>
          <a:xfrm>
            <a:off x="1871700" y="4293096"/>
            <a:ext cx="5400600" cy="2376264"/>
          </a:xfrm>
          <a:prstGeom prst="leftArrow">
            <a:avLst/>
          </a:prstGeom>
          <a:solidFill>
            <a:srgbClr val="FF000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5400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43508" y="116632"/>
            <a:ext cx="8856984" cy="3888432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5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ワクチン接種会場</a:t>
            </a:r>
            <a:endParaRPr lang="en-US" altLang="ja-JP" sz="54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kumimoji="1" lang="ja-JP" altLang="en-US" sz="4000" b="1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（</a:t>
            </a:r>
            <a:r>
              <a:rPr lang="en-US" altLang="ja-JP" sz="4000" b="1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VACCINATION </a:t>
            </a:r>
            <a:r>
              <a:rPr lang="en-US" altLang="ja-JP" sz="40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SITE</a:t>
            </a:r>
            <a:r>
              <a:rPr kumimoji="1" lang="ja-JP" altLang="en-US" sz="40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）</a:t>
            </a:r>
            <a:endParaRPr kumimoji="1" lang="en-US" altLang="ja-JP" sz="40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>
              <a:lnSpc>
                <a:spcPts val="4000"/>
              </a:lnSpc>
            </a:pPr>
            <a:endParaRPr kumimoji="1" lang="en-US" altLang="ja-JP" sz="54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ja-JP" altLang="en-US" sz="5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外からお回りください</a:t>
            </a:r>
            <a:endParaRPr lang="en-US" altLang="ja-JP" sz="54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en-US" altLang="ja-JP" sz="40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(Use Outside Entrance)</a:t>
            </a:r>
            <a:endParaRPr lang="en-US" altLang="ja-JP" sz="4000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245218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左矢印 2"/>
          <p:cNvSpPr/>
          <p:nvPr/>
        </p:nvSpPr>
        <p:spPr>
          <a:xfrm>
            <a:off x="1871700" y="4293096"/>
            <a:ext cx="5400600" cy="2376264"/>
          </a:xfrm>
          <a:prstGeom prst="leftArrow">
            <a:avLst/>
          </a:prstGeom>
          <a:solidFill>
            <a:srgbClr val="FF000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5400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43508" y="116632"/>
            <a:ext cx="8856984" cy="3888432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4000"/>
              </a:lnSpc>
            </a:pPr>
            <a:r>
              <a:rPr lang="ja-JP" altLang="en-US" sz="5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ワクチン接種会場</a:t>
            </a:r>
            <a:endParaRPr lang="en-US" altLang="ja-JP" sz="54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>
              <a:lnSpc>
                <a:spcPts val="4000"/>
              </a:lnSpc>
            </a:pPr>
            <a:r>
              <a:rPr lang="en-US" altLang="ja-JP" sz="5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/>
            </a:r>
            <a:br>
              <a:rPr lang="en-US" altLang="ja-JP" sz="5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</a:br>
            <a:r>
              <a:rPr lang="ja-JP" altLang="en-US" sz="40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（</a:t>
            </a:r>
            <a:r>
              <a:rPr lang="en-US" altLang="ja-JP" sz="40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VACCINATION SITE</a:t>
            </a:r>
            <a:r>
              <a:rPr lang="ja-JP" altLang="en-US" sz="40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）</a:t>
            </a:r>
            <a:endParaRPr lang="en-US" altLang="ja-JP" sz="40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71454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16632"/>
            <a:ext cx="8856984" cy="3888432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5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ワクチン接種会場</a:t>
            </a:r>
            <a:endParaRPr lang="en-US" altLang="ja-JP" sz="54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en-US" altLang="ja-JP" sz="40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</a:t>
            </a:r>
            <a:r>
              <a:rPr lang="en-US" altLang="ja-JP" sz="40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VACCINATION </a:t>
            </a:r>
            <a:r>
              <a:rPr lang="en-US" altLang="ja-JP" sz="40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SITE)</a:t>
            </a:r>
          </a:p>
          <a:p>
            <a:pPr algn="ctr">
              <a:lnSpc>
                <a:spcPts val="4000"/>
              </a:lnSpc>
            </a:pPr>
            <a:endParaRPr lang="en-US" altLang="ja-JP" sz="54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ja-JP" altLang="en-US" sz="5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退出</a:t>
            </a:r>
            <a:r>
              <a:rPr lang="ja-JP" altLang="en-US" sz="5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は</a:t>
            </a:r>
            <a:r>
              <a:rPr lang="ja-JP" altLang="en-US" sz="5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こちら</a:t>
            </a:r>
            <a:endParaRPr lang="en-US" altLang="ja-JP" sz="54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ja-JP" altLang="en-US" sz="40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（</a:t>
            </a:r>
            <a:r>
              <a:rPr lang="en-US" altLang="ja-JP" sz="40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Exit</a:t>
            </a:r>
            <a:r>
              <a:rPr lang="ja-JP" altLang="en-US" sz="40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）</a:t>
            </a:r>
            <a:endParaRPr lang="en-US" altLang="ja-JP" sz="4000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" name="右矢印 2"/>
          <p:cNvSpPr/>
          <p:nvPr/>
        </p:nvSpPr>
        <p:spPr>
          <a:xfrm>
            <a:off x="1871700" y="4293096"/>
            <a:ext cx="5400600" cy="2376264"/>
          </a:xfrm>
          <a:prstGeom prst="rightArrow">
            <a:avLst/>
          </a:prstGeom>
          <a:solidFill>
            <a:srgbClr val="FF000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5400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55049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3">
            <a:grayscl/>
          </a:blip>
          <a:stretch>
            <a:fillRect/>
          </a:stretch>
        </p:blipFill>
        <p:spPr>
          <a:xfrm>
            <a:off x="212992" y="948036"/>
            <a:ext cx="8718015" cy="5649316"/>
          </a:xfrm>
          <a:prstGeom prst="rect">
            <a:avLst/>
          </a:prstGeom>
          <a:ln w="19050">
            <a:solidFill>
              <a:srgbClr val="002060"/>
            </a:solidFill>
          </a:ln>
        </p:spPr>
      </p:pic>
      <p:sp>
        <p:nvSpPr>
          <p:cNvPr id="47" name="正方形/長方形 46"/>
          <p:cNvSpPr/>
          <p:nvPr/>
        </p:nvSpPr>
        <p:spPr>
          <a:xfrm>
            <a:off x="2422976" y="1608246"/>
            <a:ext cx="1292778" cy="1455279"/>
          </a:xfrm>
          <a:prstGeom prst="rect">
            <a:avLst/>
          </a:prstGeom>
          <a:solidFill>
            <a:srgbClr val="FFFF00">
              <a:alpha val="49804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cxnSp>
        <p:nvCxnSpPr>
          <p:cNvPr id="51" name="直線コネクタ 50"/>
          <p:cNvCxnSpPr>
            <a:stCxn id="29" idx="2"/>
          </p:cNvCxnSpPr>
          <p:nvPr/>
        </p:nvCxnSpPr>
        <p:spPr>
          <a:xfrm flipH="1">
            <a:off x="3400225" y="1931936"/>
            <a:ext cx="79717" cy="1713504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正方形/長方形 53"/>
          <p:cNvSpPr/>
          <p:nvPr/>
        </p:nvSpPr>
        <p:spPr>
          <a:xfrm>
            <a:off x="1328585" y="1192996"/>
            <a:ext cx="1103481" cy="1126298"/>
          </a:xfrm>
          <a:prstGeom prst="rect">
            <a:avLst/>
          </a:prstGeom>
          <a:solidFill>
            <a:srgbClr val="FFC000">
              <a:alpha val="5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85" name="正方形/長方形 84"/>
          <p:cNvSpPr/>
          <p:nvPr/>
        </p:nvSpPr>
        <p:spPr>
          <a:xfrm>
            <a:off x="6893911" y="1192996"/>
            <a:ext cx="1922999" cy="1870528"/>
          </a:xfrm>
          <a:prstGeom prst="rect">
            <a:avLst/>
          </a:prstGeom>
          <a:solidFill>
            <a:schemeClr val="tx2">
              <a:lumMod val="50000"/>
              <a:alpha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86" name="正方形/長方形 85"/>
          <p:cNvSpPr/>
          <p:nvPr/>
        </p:nvSpPr>
        <p:spPr>
          <a:xfrm>
            <a:off x="6260588" y="1182817"/>
            <a:ext cx="633988" cy="431919"/>
          </a:xfrm>
          <a:prstGeom prst="rect">
            <a:avLst/>
          </a:prstGeom>
          <a:solidFill>
            <a:schemeClr val="tx2">
              <a:lumMod val="60000"/>
              <a:lumOff val="40000"/>
              <a:alpha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79" name="正方形/長方形 78"/>
          <p:cNvSpPr/>
          <p:nvPr/>
        </p:nvSpPr>
        <p:spPr>
          <a:xfrm>
            <a:off x="6130568" y="1614738"/>
            <a:ext cx="764008" cy="1448786"/>
          </a:xfrm>
          <a:prstGeom prst="rect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7" name="正方形/長方形 66"/>
          <p:cNvSpPr/>
          <p:nvPr/>
        </p:nvSpPr>
        <p:spPr>
          <a:xfrm>
            <a:off x="4701287" y="1612963"/>
            <a:ext cx="1432925" cy="1437605"/>
          </a:xfrm>
          <a:prstGeom prst="rect">
            <a:avLst/>
          </a:prstGeom>
          <a:solidFill>
            <a:schemeClr val="accent3">
              <a:lumMod val="60000"/>
              <a:lumOff val="40000"/>
              <a:alpha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1328585" y="5763659"/>
            <a:ext cx="1852380" cy="288000"/>
          </a:xfrm>
          <a:prstGeom prst="rect">
            <a:avLst/>
          </a:prstGeom>
          <a:solidFill>
            <a:schemeClr val="accent2">
              <a:lumMod val="50000"/>
              <a:alpha val="9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050" b="1" u="sng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</a:t>
            </a:r>
            <a:r>
              <a:rPr lang="en-US" altLang="ja-JP" sz="1050" b="1" u="sng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1) </a:t>
            </a:r>
            <a:r>
              <a:rPr lang="ja-JP" altLang="en-US" sz="1050" b="1" u="sng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検温</a:t>
            </a:r>
            <a:r>
              <a:rPr lang="ja-JP" altLang="en-US" sz="1050" b="1" u="sng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・</a:t>
            </a:r>
            <a:r>
              <a:rPr lang="ja-JP" altLang="en-US" sz="1050" b="1" u="sng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消毒エリア</a:t>
            </a:r>
            <a:endParaRPr kumimoji="1" lang="en-US" altLang="ja-JP" sz="105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443718" y="988007"/>
            <a:ext cx="1541539" cy="288000"/>
          </a:xfrm>
          <a:prstGeom prst="rect">
            <a:avLst/>
          </a:prstGeom>
          <a:solidFill>
            <a:srgbClr val="FFC000">
              <a:alpha val="9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050" b="1" u="sng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(3) </a:t>
            </a:r>
            <a:r>
              <a:rPr lang="zh-TW" altLang="en-US" sz="1050" b="1" u="sng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予</a:t>
            </a:r>
            <a:r>
              <a:rPr lang="zh-TW" altLang="en-US" sz="1050" b="1" u="sng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診票</a:t>
            </a:r>
            <a:r>
              <a:rPr lang="zh-TW" altLang="en-US" sz="1050" b="1" u="sng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確認</a:t>
            </a:r>
            <a:r>
              <a:rPr lang="ja-JP" altLang="en-US" sz="1050" b="1" u="sng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エリア</a:t>
            </a:r>
            <a:endParaRPr kumimoji="1" lang="en-US" altLang="ja-JP" sz="105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2182660" y="2530825"/>
            <a:ext cx="1383642" cy="288000"/>
          </a:xfrm>
          <a:prstGeom prst="rect">
            <a:avLst/>
          </a:prstGeom>
          <a:solidFill>
            <a:srgbClr val="FFFF00">
              <a:alpha val="89804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050" b="1" u="sng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(4) </a:t>
            </a:r>
            <a:r>
              <a:rPr lang="ja-JP" altLang="en-US" sz="1050" b="1" u="sng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予</a:t>
            </a:r>
            <a:r>
              <a:rPr lang="ja-JP" altLang="en-US" sz="1050" b="1" u="sng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診案内エリア</a:t>
            </a:r>
            <a:endParaRPr kumimoji="1" lang="en-US" altLang="ja-JP" sz="105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4762807" y="1661711"/>
            <a:ext cx="1309884" cy="288000"/>
          </a:xfrm>
          <a:prstGeom prst="rect">
            <a:avLst/>
          </a:prstGeom>
          <a:solidFill>
            <a:schemeClr val="accent3">
              <a:lumMod val="60000"/>
              <a:lumOff val="40000"/>
              <a:alpha val="9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050" b="1" u="sng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(6) </a:t>
            </a:r>
            <a:r>
              <a:rPr lang="ja-JP" altLang="en-US" sz="1050" b="1" u="sng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接種エリア</a:t>
            </a:r>
            <a:endParaRPr lang="en-US" altLang="ja-JP" sz="1050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5" name="正方形/長方形 34"/>
          <p:cNvSpPr/>
          <p:nvPr/>
        </p:nvSpPr>
        <p:spPr>
          <a:xfrm>
            <a:off x="1667962" y="5306903"/>
            <a:ext cx="818305" cy="335200"/>
          </a:xfrm>
          <a:prstGeom prst="rect">
            <a:avLst/>
          </a:prstGeom>
          <a:solidFill>
            <a:schemeClr val="accent2">
              <a:lumMod val="50000"/>
              <a:alpha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6" name="正方形/長方形 45"/>
          <p:cNvSpPr/>
          <p:nvPr/>
        </p:nvSpPr>
        <p:spPr>
          <a:xfrm>
            <a:off x="1319107" y="2319294"/>
            <a:ext cx="717050" cy="731276"/>
          </a:xfrm>
          <a:prstGeom prst="rect">
            <a:avLst/>
          </a:prstGeom>
          <a:solidFill>
            <a:schemeClr val="accent6">
              <a:lumMod val="50000"/>
              <a:alpha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8" name="正方形/長方形 47"/>
          <p:cNvSpPr/>
          <p:nvPr/>
        </p:nvSpPr>
        <p:spPr>
          <a:xfrm>
            <a:off x="2043408" y="2319006"/>
            <a:ext cx="388658" cy="731564"/>
          </a:xfrm>
          <a:prstGeom prst="rect">
            <a:avLst/>
          </a:prstGeom>
          <a:solidFill>
            <a:srgbClr val="FFFF00">
              <a:alpha val="49804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cxnSp>
        <p:nvCxnSpPr>
          <p:cNvPr id="53" name="直線コネクタ 52"/>
          <p:cNvCxnSpPr>
            <a:stCxn id="30" idx="2"/>
          </p:cNvCxnSpPr>
          <p:nvPr/>
        </p:nvCxnSpPr>
        <p:spPr>
          <a:xfrm flipH="1">
            <a:off x="4045653" y="3028585"/>
            <a:ext cx="271917" cy="370335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直線コネクタ 80"/>
          <p:cNvCxnSpPr>
            <a:stCxn id="41" idx="1"/>
          </p:cNvCxnSpPr>
          <p:nvPr/>
        </p:nvCxnSpPr>
        <p:spPr>
          <a:xfrm flipH="1">
            <a:off x="6000548" y="3269130"/>
            <a:ext cx="260040" cy="532036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正方形/長方形 43"/>
          <p:cNvSpPr/>
          <p:nvPr/>
        </p:nvSpPr>
        <p:spPr>
          <a:xfrm>
            <a:off x="4980798" y="1009693"/>
            <a:ext cx="1249309" cy="288000"/>
          </a:xfrm>
          <a:prstGeom prst="rect">
            <a:avLst/>
          </a:prstGeom>
          <a:solidFill>
            <a:schemeClr val="tx2">
              <a:lumMod val="60000"/>
              <a:lumOff val="40000"/>
              <a:alpha val="9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050" b="1" u="sng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(8)</a:t>
            </a:r>
            <a:r>
              <a:rPr kumimoji="1" lang="en-US" altLang="ja-JP" sz="1050" b="1" u="sng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</a:t>
            </a:r>
            <a:r>
              <a:rPr lang="ja-JP" altLang="en-US" sz="1050" b="1" u="sng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救護</a:t>
            </a:r>
            <a:r>
              <a:rPr lang="ja-JP" altLang="en-US" sz="1050" b="1" u="sng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エリア</a:t>
            </a:r>
            <a:endParaRPr lang="ja-JP" altLang="en-US" sz="1050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5806089" y="2562382"/>
            <a:ext cx="1412459" cy="468000"/>
          </a:xfrm>
          <a:prstGeom prst="rect">
            <a:avLst/>
          </a:prstGeom>
          <a:solidFill>
            <a:schemeClr val="accent1">
              <a:lumMod val="60000"/>
              <a:lumOff val="40000"/>
              <a:alpha val="9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100" b="1" u="sng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(7) </a:t>
            </a:r>
            <a:r>
              <a:rPr lang="ja-JP" altLang="en-US" sz="1100" b="1" u="sng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接種</a:t>
            </a:r>
            <a:r>
              <a:rPr lang="ja-JP" altLang="en-US" sz="1100" b="1" u="sng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確認</a:t>
            </a:r>
            <a:r>
              <a:rPr lang="ja-JP" altLang="en-US" sz="1100" b="1" u="sng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・</a:t>
            </a:r>
            <a:endParaRPr lang="en-US" altLang="ja-JP" sz="1100" b="1" u="sng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ja-JP" altLang="en-US" sz="1100" b="1" u="sng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予</a:t>
            </a:r>
            <a:r>
              <a:rPr lang="ja-JP" altLang="en-US" sz="1100" b="1" u="sng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診票回収エリア</a:t>
            </a:r>
            <a:endParaRPr lang="en-US" altLang="ja-JP" sz="1100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cxnSp>
        <p:nvCxnSpPr>
          <p:cNvPr id="92" name="直線コネクタ 91"/>
          <p:cNvCxnSpPr/>
          <p:nvPr/>
        </p:nvCxnSpPr>
        <p:spPr>
          <a:xfrm flipH="1" flipV="1">
            <a:off x="6328200" y="4312336"/>
            <a:ext cx="205603" cy="1109003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正方形/長方形 41"/>
          <p:cNvSpPr/>
          <p:nvPr/>
        </p:nvSpPr>
        <p:spPr>
          <a:xfrm>
            <a:off x="6932131" y="1241785"/>
            <a:ext cx="2059212" cy="468000"/>
          </a:xfrm>
          <a:prstGeom prst="rect">
            <a:avLst/>
          </a:prstGeom>
          <a:solidFill>
            <a:schemeClr val="tx2">
              <a:lumMod val="50000"/>
              <a:alpha val="90000"/>
            </a:schemeClr>
          </a:solidFill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050" b="1" u="sng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(9) </a:t>
            </a:r>
            <a:r>
              <a:rPr lang="ja-JP" altLang="en-US" sz="1050" b="1" u="sng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状態観察</a:t>
            </a:r>
            <a:r>
              <a:rPr lang="ja-JP" altLang="en-US" sz="1050" b="1" u="sng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・待機終了</a:t>
            </a:r>
            <a:r>
              <a:rPr lang="ja-JP" altLang="en-US" sz="1050" b="1" u="sng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時刻</a:t>
            </a:r>
            <a:endParaRPr lang="en-US" altLang="ja-JP" sz="1050" b="1" u="sng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ja-JP" altLang="en-US" sz="1050" b="1" u="sng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確認</a:t>
            </a:r>
            <a:r>
              <a:rPr lang="ja-JP" altLang="en-US" sz="1050" b="1" u="sng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エリア</a:t>
            </a:r>
            <a:endParaRPr kumimoji="1" lang="en-US" altLang="ja-JP" sz="105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cxnSp>
        <p:nvCxnSpPr>
          <p:cNvPr id="96" name="直線コネクタ 95"/>
          <p:cNvCxnSpPr>
            <a:stCxn id="34" idx="0"/>
          </p:cNvCxnSpPr>
          <p:nvPr/>
        </p:nvCxnSpPr>
        <p:spPr>
          <a:xfrm flipH="1" flipV="1">
            <a:off x="4254395" y="4600621"/>
            <a:ext cx="4398" cy="19015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直線コネクタ 88"/>
          <p:cNvCxnSpPr>
            <a:stCxn id="44" idx="1"/>
          </p:cNvCxnSpPr>
          <p:nvPr/>
        </p:nvCxnSpPr>
        <p:spPr>
          <a:xfrm flipH="1" flipV="1">
            <a:off x="5897164" y="3321655"/>
            <a:ext cx="665887" cy="1206034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正方形/長方形 54"/>
          <p:cNvSpPr/>
          <p:nvPr/>
        </p:nvSpPr>
        <p:spPr>
          <a:xfrm>
            <a:off x="3701539" y="1599293"/>
            <a:ext cx="991463" cy="1464231"/>
          </a:xfrm>
          <a:prstGeom prst="rect">
            <a:avLst/>
          </a:prstGeom>
          <a:solidFill>
            <a:srgbClr val="FFFF66">
              <a:alpha val="49804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8" name="正方形/長方形 57"/>
          <p:cNvSpPr/>
          <p:nvPr/>
        </p:nvSpPr>
        <p:spPr>
          <a:xfrm>
            <a:off x="3464346" y="249344"/>
            <a:ext cx="2215308" cy="50221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会場図・動線</a:t>
            </a:r>
            <a:endParaRPr kumimoji="1" lang="ja-JP" altLang="en-US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3464346" y="2105394"/>
            <a:ext cx="1524042" cy="288000"/>
          </a:xfrm>
          <a:prstGeom prst="rect">
            <a:avLst/>
          </a:prstGeom>
          <a:solidFill>
            <a:srgbClr val="FFFF66">
              <a:alpha val="9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050" b="1" u="sng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(5) </a:t>
            </a:r>
            <a:r>
              <a:rPr lang="ja-JP" altLang="en-US" sz="1050" b="1" u="sng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予診エリア</a:t>
            </a:r>
            <a:endParaRPr lang="en-US" altLang="ja-JP" sz="1050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cxnSp>
        <p:nvCxnSpPr>
          <p:cNvPr id="68" name="直線矢印コネクタ 67"/>
          <p:cNvCxnSpPr/>
          <p:nvPr/>
        </p:nvCxnSpPr>
        <p:spPr>
          <a:xfrm>
            <a:off x="1093856" y="5520725"/>
            <a:ext cx="720080" cy="0"/>
          </a:xfrm>
          <a:prstGeom prst="straightConnector1">
            <a:avLst/>
          </a:prstGeom>
          <a:ln w="69850">
            <a:solidFill>
              <a:srgbClr val="FF0000">
                <a:alpha val="70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線矢印コネクタ 68"/>
          <p:cNvCxnSpPr/>
          <p:nvPr/>
        </p:nvCxnSpPr>
        <p:spPr>
          <a:xfrm flipV="1">
            <a:off x="1828800" y="2014136"/>
            <a:ext cx="0" cy="3563128"/>
          </a:xfrm>
          <a:prstGeom prst="straightConnector1">
            <a:avLst/>
          </a:prstGeom>
          <a:ln w="69850">
            <a:solidFill>
              <a:srgbClr val="FF0000">
                <a:alpha val="70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線矢印コネクタ 69"/>
          <p:cNvCxnSpPr/>
          <p:nvPr/>
        </p:nvCxnSpPr>
        <p:spPr>
          <a:xfrm>
            <a:off x="1813936" y="1993408"/>
            <a:ext cx="419558" cy="0"/>
          </a:xfrm>
          <a:prstGeom prst="straightConnector1">
            <a:avLst/>
          </a:prstGeom>
          <a:ln w="69850">
            <a:solidFill>
              <a:srgbClr val="FF0000">
                <a:alpha val="70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線矢印コネクタ 70"/>
          <p:cNvCxnSpPr/>
          <p:nvPr/>
        </p:nvCxnSpPr>
        <p:spPr>
          <a:xfrm>
            <a:off x="2233494" y="2014136"/>
            <a:ext cx="0" cy="533598"/>
          </a:xfrm>
          <a:prstGeom prst="straightConnector1">
            <a:avLst/>
          </a:prstGeom>
          <a:ln w="69850">
            <a:solidFill>
              <a:srgbClr val="FF0000">
                <a:alpha val="70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線矢印コネクタ 71"/>
          <p:cNvCxnSpPr/>
          <p:nvPr/>
        </p:nvCxnSpPr>
        <p:spPr>
          <a:xfrm>
            <a:off x="2245266" y="2505689"/>
            <a:ext cx="4082934" cy="0"/>
          </a:xfrm>
          <a:prstGeom prst="straightConnector1">
            <a:avLst/>
          </a:prstGeom>
          <a:ln w="69850">
            <a:solidFill>
              <a:srgbClr val="FF0000">
                <a:alpha val="70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線矢印コネクタ 72"/>
          <p:cNvCxnSpPr/>
          <p:nvPr/>
        </p:nvCxnSpPr>
        <p:spPr>
          <a:xfrm flipV="1">
            <a:off x="6328200" y="1826455"/>
            <a:ext cx="0" cy="679235"/>
          </a:xfrm>
          <a:prstGeom prst="straightConnector1">
            <a:avLst/>
          </a:prstGeom>
          <a:ln w="69850">
            <a:solidFill>
              <a:srgbClr val="FF0000">
                <a:alpha val="70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線矢印コネクタ 73"/>
          <p:cNvCxnSpPr/>
          <p:nvPr/>
        </p:nvCxnSpPr>
        <p:spPr>
          <a:xfrm>
            <a:off x="6328200" y="1826455"/>
            <a:ext cx="908096" cy="0"/>
          </a:xfrm>
          <a:prstGeom prst="straightConnector1">
            <a:avLst/>
          </a:prstGeom>
          <a:ln w="69850">
            <a:solidFill>
              <a:srgbClr val="FF0000">
                <a:alpha val="70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線矢印コネクタ 74"/>
          <p:cNvCxnSpPr/>
          <p:nvPr/>
        </p:nvCxnSpPr>
        <p:spPr>
          <a:xfrm>
            <a:off x="7236296" y="1826455"/>
            <a:ext cx="0" cy="3694270"/>
          </a:xfrm>
          <a:prstGeom prst="straightConnector1">
            <a:avLst/>
          </a:prstGeom>
          <a:ln w="69850">
            <a:solidFill>
              <a:srgbClr val="FF0000">
                <a:alpha val="70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線矢印コネクタ 76"/>
          <p:cNvCxnSpPr/>
          <p:nvPr/>
        </p:nvCxnSpPr>
        <p:spPr>
          <a:xfrm>
            <a:off x="7236296" y="5514973"/>
            <a:ext cx="792088" cy="17112"/>
          </a:xfrm>
          <a:prstGeom prst="straightConnector1">
            <a:avLst/>
          </a:prstGeom>
          <a:ln w="69850">
            <a:solidFill>
              <a:srgbClr val="FF0000">
                <a:alpha val="70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正方形/長方形 27"/>
          <p:cNvSpPr/>
          <p:nvPr/>
        </p:nvSpPr>
        <p:spPr>
          <a:xfrm>
            <a:off x="272397" y="3186633"/>
            <a:ext cx="2018103" cy="288000"/>
          </a:xfrm>
          <a:prstGeom prst="rect">
            <a:avLst/>
          </a:prstGeom>
          <a:solidFill>
            <a:schemeClr val="accent6">
              <a:lumMod val="50000"/>
              <a:alpha val="9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050" b="1" u="sng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(2) </a:t>
            </a:r>
            <a:r>
              <a:rPr lang="ja-JP" altLang="en-US" sz="1050" b="1" u="sng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本人</a:t>
            </a:r>
            <a:r>
              <a:rPr lang="ja-JP" altLang="en-US" sz="1050" b="1" u="sng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確認・受付エリア</a:t>
            </a:r>
          </a:p>
        </p:txBody>
      </p:sp>
    </p:spTree>
    <p:extLst>
      <p:ext uri="{BB962C8B-B14F-4D97-AF65-F5344CB8AC3E}">
        <p14:creationId xmlns:p14="http://schemas.microsoft.com/office/powerpoint/2010/main" val="27826247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16632"/>
            <a:ext cx="8856984" cy="2304256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66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注意事項</a:t>
            </a:r>
            <a:endParaRPr lang="en-US" altLang="ja-JP" sz="40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43508" y="2348880"/>
            <a:ext cx="8935075" cy="4293096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ja-JP" altLang="en-US" sz="40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体調不良者は入場（ワクチン接種）</a:t>
            </a:r>
            <a:endParaRPr lang="en-US" altLang="ja-JP" sz="40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40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できません。</a:t>
            </a:r>
            <a:endParaRPr lang="en-US" altLang="ja-JP" sz="40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40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事務局に連絡の上、予約をキャンセル</a:t>
            </a:r>
            <a:endParaRPr lang="en-US" altLang="ja-JP" sz="40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40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して下さい。</a:t>
            </a:r>
            <a:endParaRPr lang="en-US" altLang="ja-JP" sz="40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6296" y="5733256"/>
            <a:ext cx="1598599" cy="774944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6992607" y="6548490"/>
            <a:ext cx="2085976" cy="2417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9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伊藤忠 新型コロナワクチン接種会場</a:t>
            </a:r>
            <a:endParaRPr lang="en-US" altLang="ja-JP" sz="2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55092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2550</TotalTime>
  <Words>1170</Words>
  <Application>Microsoft Office PowerPoint</Application>
  <PresentationFormat>画面に合わせる (4:3)</PresentationFormat>
  <Paragraphs>258</Paragraphs>
  <Slides>35</Slides>
  <Notes>34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35</vt:i4>
      </vt:variant>
    </vt:vector>
  </HeadingPairs>
  <TitlesOfParts>
    <vt:vector size="40" baseType="lpstr">
      <vt:lpstr>ＭＳ Ｐゴシック</vt:lpstr>
      <vt:lpstr>游ゴシック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ITOCHU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鶴藤 章義</dc:creator>
  <cp:lastModifiedBy>髙橋 一帆</cp:lastModifiedBy>
  <cp:revision>272</cp:revision>
  <cp:lastPrinted>2021-07-11T23:14:33Z</cp:lastPrinted>
  <dcterms:created xsi:type="dcterms:W3CDTF">2018-06-20T08:47:28Z</dcterms:created>
  <dcterms:modified xsi:type="dcterms:W3CDTF">2022-10-14T05:33:05Z</dcterms:modified>
</cp:coreProperties>
</file>