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5" r:id="rId2"/>
    <p:sldId id="269" r:id="rId3"/>
    <p:sldId id="273" r:id="rId4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3C71EE-663C-4FEF-B2EB-A51733912D48}" v="7" dt="2022-10-02T07:24:09.8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47" autoAdjust="0"/>
    <p:restoredTop sz="94660"/>
  </p:normalViewPr>
  <p:slideViewPr>
    <p:cSldViewPr showGuides="1">
      <p:cViewPr>
        <p:scale>
          <a:sx n="200" d="100"/>
          <a:sy n="200" d="100"/>
        </p:scale>
        <p:origin x="396" y="-573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高橋 一帆" userId="fca1a3ff0f576d16" providerId="LiveId" clId="{F03C71EE-663C-4FEF-B2EB-A51733912D48}"/>
    <pc:docChg chg="addSld delSld modSld">
      <pc:chgData name="高橋 一帆" userId="fca1a3ff0f576d16" providerId="LiveId" clId="{F03C71EE-663C-4FEF-B2EB-A51733912D48}" dt="2022-10-02T07:24:11.564" v="9" actId="47"/>
      <pc:docMkLst>
        <pc:docMk/>
      </pc:docMkLst>
      <pc:sldChg chg="add">
        <pc:chgData name="高橋 一帆" userId="fca1a3ff0f576d16" providerId="LiveId" clId="{F03C71EE-663C-4FEF-B2EB-A51733912D48}" dt="2022-10-02T07:23:27.180" v="2"/>
        <pc:sldMkLst>
          <pc:docMk/>
          <pc:sldMk cId="431674623" sldId="268"/>
        </pc:sldMkLst>
      </pc:sldChg>
      <pc:sldChg chg="add">
        <pc:chgData name="高橋 一帆" userId="fca1a3ff0f576d16" providerId="LiveId" clId="{F03C71EE-663C-4FEF-B2EB-A51733912D48}" dt="2022-10-02T07:23:46.384" v="4"/>
        <pc:sldMkLst>
          <pc:docMk/>
          <pc:sldMk cId="2441607388" sldId="269"/>
        </pc:sldMkLst>
      </pc:sldChg>
      <pc:sldChg chg="addSp delSp modSp del">
        <pc:chgData name="高橋 一帆" userId="fca1a3ff0f576d16" providerId="LiveId" clId="{F03C71EE-663C-4FEF-B2EB-A51733912D48}" dt="2022-10-02T07:23:32.687" v="3" actId="47"/>
        <pc:sldMkLst>
          <pc:docMk/>
          <pc:sldMk cId="3317644335" sldId="270"/>
        </pc:sldMkLst>
        <pc:picChg chg="add del mod">
          <ac:chgData name="高橋 一帆" userId="fca1a3ff0f576d16" providerId="LiveId" clId="{F03C71EE-663C-4FEF-B2EB-A51733912D48}" dt="2022-10-02T07:23:21.660" v="1"/>
          <ac:picMkLst>
            <pc:docMk/>
            <pc:sldMk cId="3317644335" sldId="270"/>
            <ac:picMk id="2" creationId="{896F842B-6F32-8904-3E74-2AEB9C107183}"/>
          </ac:picMkLst>
        </pc:picChg>
      </pc:sldChg>
      <pc:sldChg chg="del">
        <pc:chgData name="高橋 一帆" userId="fca1a3ff0f576d16" providerId="LiveId" clId="{F03C71EE-663C-4FEF-B2EB-A51733912D48}" dt="2022-10-02T07:23:48.308" v="5" actId="47"/>
        <pc:sldMkLst>
          <pc:docMk/>
          <pc:sldMk cId="226227727" sldId="271"/>
        </pc:sldMkLst>
      </pc:sldChg>
      <pc:sldChg chg="del">
        <pc:chgData name="高橋 一帆" userId="fca1a3ff0f576d16" providerId="LiveId" clId="{F03C71EE-663C-4FEF-B2EB-A51733912D48}" dt="2022-10-02T07:24:11.564" v="9" actId="47"/>
        <pc:sldMkLst>
          <pc:docMk/>
          <pc:sldMk cId="3278020646" sldId="272"/>
        </pc:sldMkLst>
      </pc:sldChg>
      <pc:sldChg chg="add del">
        <pc:chgData name="高橋 一帆" userId="fca1a3ff0f576d16" providerId="LiveId" clId="{F03C71EE-663C-4FEF-B2EB-A51733912D48}" dt="2022-10-02T07:24:01.533" v="7"/>
        <pc:sldMkLst>
          <pc:docMk/>
          <pc:sldMk cId="2516752730" sldId="273"/>
        </pc:sldMkLst>
      </pc:sldChg>
      <pc:sldChg chg="add">
        <pc:chgData name="高橋 一帆" userId="fca1a3ff0f576d16" providerId="LiveId" clId="{F03C71EE-663C-4FEF-B2EB-A51733912D48}" dt="2022-10-02T07:24:09.886" v="8"/>
        <pc:sldMkLst>
          <pc:docMk/>
          <pc:sldMk cId="3514907434" sldId="27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A4104-3349-43CB-812D-24AB7BC8E330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E41A1-1F5C-40C6-AE1F-240295C66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029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0669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356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842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550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541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513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85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60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47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42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64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59" y="155509"/>
            <a:ext cx="6781379" cy="64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510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2987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839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24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kumimoji="1"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テーブル&#10;&#10;自動的に生成された説明">
            <a:extLst>
              <a:ext uri="{FF2B5EF4-FFF2-40B4-BE49-F238E27FC236}">
                <a16:creationId xmlns:a16="http://schemas.microsoft.com/office/drawing/2014/main" id="{EB1B2C58-C661-F0FA-1838-231CFCBAC1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334" y="1219724"/>
            <a:ext cx="4985332" cy="7225896"/>
          </a:xfrm>
          <a:prstGeom prst="rect">
            <a:avLst/>
          </a:prstGeom>
        </p:spPr>
      </p:pic>
      <p:sp>
        <p:nvSpPr>
          <p:cNvPr id="30" name="正方形/長方形 29"/>
          <p:cNvSpPr/>
          <p:nvPr/>
        </p:nvSpPr>
        <p:spPr>
          <a:xfrm>
            <a:off x="1412777" y="1729992"/>
            <a:ext cx="2666226" cy="769062"/>
          </a:xfrm>
          <a:prstGeom prst="rect">
            <a:avLst/>
          </a:prstGeom>
          <a:solidFill>
            <a:schemeClr val="accent2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4941168" y="2499054"/>
            <a:ext cx="936104" cy="201647"/>
          </a:xfrm>
          <a:prstGeom prst="rect">
            <a:avLst/>
          </a:prstGeom>
          <a:solidFill>
            <a:srgbClr val="FFC000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45081" y="1242950"/>
            <a:ext cx="1200950" cy="1583379"/>
          </a:xfrm>
          <a:prstGeom prst="rect">
            <a:avLst/>
          </a:prstGeom>
          <a:solidFill>
            <a:schemeClr val="accent2">
              <a:lumMod val="5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b="1" u="sng" dirty="0">
                <a:solidFill>
                  <a:schemeClr val="bg1"/>
                </a:solidFill>
                <a:latin typeface="+mn-ea"/>
              </a:rPr>
              <a:t>(1) </a:t>
            </a:r>
            <a:r>
              <a:rPr lang="ja-JP" altLang="en-US" sz="1200" b="1" u="sng" dirty="0">
                <a:solidFill>
                  <a:schemeClr val="bg1"/>
                </a:solidFill>
                <a:latin typeface="+mn-ea"/>
              </a:rPr>
              <a:t>以下を記入</a:t>
            </a:r>
            <a:endParaRPr lang="en-US" altLang="ja-JP" sz="1200" b="1" dirty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200" b="1" dirty="0">
                <a:solidFill>
                  <a:schemeClr val="bg1"/>
                </a:solidFill>
                <a:latin typeface="+mn-ea"/>
              </a:rPr>
              <a:t> ① 住所</a:t>
            </a:r>
            <a:endParaRPr lang="en-US" altLang="ja-JP" sz="1200" b="1" dirty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200" b="1" dirty="0">
                <a:solidFill>
                  <a:schemeClr val="bg1"/>
                </a:solidFill>
                <a:latin typeface="+mn-ea"/>
              </a:rPr>
              <a:t> ② 氏名</a:t>
            </a:r>
            <a:endParaRPr lang="en-US" altLang="ja-JP" sz="1200" b="1" dirty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200" b="1" dirty="0">
                <a:solidFill>
                  <a:schemeClr val="bg1"/>
                </a:solidFill>
                <a:latin typeface="+mn-ea"/>
              </a:rPr>
              <a:t> ③ 電話番号</a:t>
            </a:r>
            <a:endParaRPr lang="en-US" altLang="ja-JP" sz="1200" b="1" dirty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200" b="1" dirty="0">
                <a:solidFill>
                  <a:schemeClr val="bg1"/>
                </a:solidFill>
                <a:latin typeface="+mn-ea"/>
              </a:rPr>
              <a:t> ④ 生年月日</a:t>
            </a:r>
            <a:endParaRPr lang="en-US" altLang="ja-JP" sz="1200" b="1" dirty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200" b="1" dirty="0">
                <a:solidFill>
                  <a:schemeClr val="bg1"/>
                </a:solidFill>
                <a:latin typeface="+mn-ea"/>
              </a:rPr>
              <a:t> ⑤ 年齢</a:t>
            </a:r>
            <a:endParaRPr lang="en-US" altLang="ja-JP" sz="1200" b="1" dirty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200" b="1" dirty="0">
                <a:solidFill>
                  <a:schemeClr val="bg1"/>
                </a:solidFill>
                <a:latin typeface="+mn-ea"/>
              </a:rPr>
              <a:t> ⑥ 性別</a:t>
            </a:r>
            <a:endParaRPr lang="en-US" altLang="ja-JP" sz="1200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36" name="直線コネクタ 35"/>
          <p:cNvCxnSpPr>
            <a:cxnSpLocks/>
            <a:stCxn id="30" idx="1"/>
            <a:endCxn id="34" idx="3"/>
          </p:cNvCxnSpPr>
          <p:nvPr/>
        </p:nvCxnSpPr>
        <p:spPr>
          <a:xfrm flipH="1" flipV="1">
            <a:off x="1246031" y="2034640"/>
            <a:ext cx="166746" cy="7988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正方形/長方形 37"/>
          <p:cNvSpPr/>
          <p:nvPr/>
        </p:nvSpPr>
        <p:spPr>
          <a:xfrm>
            <a:off x="4883923" y="1331545"/>
            <a:ext cx="1899909" cy="820894"/>
          </a:xfrm>
          <a:prstGeom prst="rect">
            <a:avLst/>
          </a:prstGeom>
          <a:solidFill>
            <a:srgbClr val="FFC000">
              <a:alpha val="9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b="1" u="sng" dirty="0">
                <a:solidFill>
                  <a:schemeClr val="bg1"/>
                </a:solidFill>
                <a:latin typeface="+mn-ea"/>
              </a:rPr>
              <a:t>(2) </a:t>
            </a:r>
            <a:r>
              <a:rPr lang="ja-JP" altLang="en-US" sz="1200" b="1" u="sng" dirty="0">
                <a:solidFill>
                  <a:schemeClr val="bg1"/>
                </a:solidFill>
                <a:latin typeface="+mn-ea"/>
              </a:rPr>
              <a:t>体温を記入</a:t>
            </a:r>
            <a:endParaRPr lang="en-US" altLang="ja-JP" sz="1200" b="1" u="sng" dirty="0">
              <a:solidFill>
                <a:schemeClr val="bg1"/>
              </a:solidFill>
              <a:latin typeface="+mn-ea"/>
            </a:endParaRPr>
          </a:p>
          <a:p>
            <a:r>
              <a:rPr lang="en-US" altLang="ja-JP" sz="1200" b="1" dirty="0">
                <a:solidFill>
                  <a:schemeClr val="bg1"/>
                </a:solidFill>
                <a:latin typeface="+mn-ea"/>
              </a:rPr>
              <a:t>※</a:t>
            </a:r>
            <a:r>
              <a:rPr lang="ja-JP" altLang="en-US" sz="1200" b="1" dirty="0">
                <a:solidFill>
                  <a:schemeClr val="bg1"/>
                </a:solidFill>
                <a:latin typeface="+mn-ea"/>
              </a:rPr>
              <a:t>入口または当日に検温したもの</a:t>
            </a:r>
          </a:p>
        </p:txBody>
      </p:sp>
      <p:cxnSp>
        <p:nvCxnSpPr>
          <p:cNvPr id="39" name="直線コネクタ 38"/>
          <p:cNvCxnSpPr>
            <a:cxnSpLocks/>
            <a:stCxn id="38" idx="2"/>
            <a:endCxn id="33" idx="0"/>
          </p:cNvCxnSpPr>
          <p:nvPr/>
        </p:nvCxnSpPr>
        <p:spPr>
          <a:xfrm flipH="1">
            <a:off x="5409220" y="2152439"/>
            <a:ext cx="424658" cy="34661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>
            <a:cxnSpLocks/>
            <a:stCxn id="49" idx="1"/>
          </p:cNvCxnSpPr>
          <p:nvPr/>
        </p:nvCxnSpPr>
        <p:spPr>
          <a:xfrm flipH="1" flipV="1">
            <a:off x="5432749" y="4918479"/>
            <a:ext cx="482526" cy="78049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正方形/長方形 48"/>
          <p:cNvSpPr/>
          <p:nvPr/>
        </p:nvSpPr>
        <p:spPr>
          <a:xfrm>
            <a:off x="5915275" y="5518972"/>
            <a:ext cx="868557" cy="360000"/>
          </a:xfrm>
          <a:prstGeom prst="rect">
            <a:avLst/>
          </a:prstGeom>
          <a:solidFill>
            <a:srgbClr val="FFFF66">
              <a:alpha val="8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b="1" u="sng" dirty="0">
                <a:solidFill>
                  <a:schemeClr val="tx1"/>
                </a:solidFill>
                <a:latin typeface="+mn-ea"/>
              </a:rPr>
              <a:t>(3) </a:t>
            </a:r>
            <a:r>
              <a:rPr lang="ja-JP" altLang="en-US" sz="1200" b="1" u="sng" dirty="0">
                <a:solidFill>
                  <a:schemeClr val="tx1"/>
                </a:solidFill>
                <a:latin typeface="+mn-ea"/>
              </a:rPr>
              <a:t>回答</a:t>
            </a:r>
            <a:endParaRPr lang="en-US" altLang="ja-JP" sz="1200" b="1" u="sng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2810861" y="3129928"/>
            <a:ext cx="1523612" cy="73920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1040596" y="3618964"/>
            <a:ext cx="3540531" cy="2252917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4127048" y="6798432"/>
            <a:ext cx="682019" cy="134034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45081" y="6063455"/>
            <a:ext cx="3743959" cy="515424"/>
          </a:xfrm>
          <a:prstGeom prst="rect">
            <a:avLst/>
          </a:prstGeom>
          <a:solidFill>
            <a:schemeClr val="accent3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b="1" u="sng" dirty="0">
                <a:solidFill>
                  <a:srgbClr val="00B050"/>
                </a:solidFill>
                <a:latin typeface="+mn-ea"/>
              </a:rPr>
              <a:t>(4) </a:t>
            </a:r>
            <a:r>
              <a:rPr lang="ja-JP" altLang="en-US" sz="1200" b="1" u="sng" dirty="0">
                <a:solidFill>
                  <a:srgbClr val="00B050"/>
                </a:solidFill>
                <a:latin typeface="+mn-ea"/>
              </a:rPr>
              <a:t>「接種を希望します」にチェック、日付</a:t>
            </a:r>
            <a:r>
              <a:rPr lang="en-US" altLang="ja-JP" sz="1200" b="1" u="sng" dirty="0">
                <a:solidFill>
                  <a:srgbClr val="00B050"/>
                </a:solidFill>
                <a:latin typeface="+mn-ea"/>
              </a:rPr>
              <a:t>/</a:t>
            </a:r>
            <a:r>
              <a:rPr lang="ja-JP" altLang="en-US" sz="1200" b="1" u="sng" dirty="0">
                <a:solidFill>
                  <a:srgbClr val="00B050"/>
                </a:solidFill>
                <a:latin typeface="+mn-ea"/>
              </a:rPr>
              <a:t>署名を記入</a:t>
            </a:r>
            <a:endParaRPr lang="en-US" altLang="ja-JP" sz="1200" b="1" u="sng" dirty="0">
              <a:solidFill>
                <a:srgbClr val="00B050"/>
              </a:solidFill>
              <a:latin typeface="+mn-ea"/>
            </a:endParaRPr>
          </a:p>
          <a:p>
            <a:r>
              <a:rPr lang="en-US" altLang="ja-JP" sz="1200" b="1" dirty="0">
                <a:solidFill>
                  <a:srgbClr val="00B050"/>
                </a:solidFill>
                <a:latin typeface="+mn-ea"/>
              </a:rPr>
              <a:t>※</a:t>
            </a:r>
            <a:r>
              <a:rPr lang="ja-JP" altLang="en-US" sz="1200" b="1" dirty="0">
                <a:solidFill>
                  <a:srgbClr val="00B050"/>
                </a:solidFill>
                <a:latin typeface="+mn-ea"/>
              </a:rPr>
              <a:t>日付は本日（接種日）の記入を確認</a:t>
            </a:r>
            <a:endParaRPr lang="en-US" altLang="ja-JP" sz="1200" b="1" dirty="0">
              <a:solidFill>
                <a:srgbClr val="00B050"/>
              </a:solidFill>
              <a:latin typeface="+mn-ea"/>
            </a:endParaRPr>
          </a:p>
        </p:txBody>
      </p:sp>
      <p:cxnSp>
        <p:nvCxnSpPr>
          <p:cNvPr id="71" name="直線コネクタ 70"/>
          <p:cNvCxnSpPr>
            <a:cxnSpLocks/>
            <a:stCxn id="70" idx="3"/>
            <a:endCxn id="69" idx="1"/>
          </p:cNvCxnSpPr>
          <p:nvPr/>
        </p:nvCxnSpPr>
        <p:spPr>
          <a:xfrm>
            <a:off x="3789040" y="6321167"/>
            <a:ext cx="338008" cy="54428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正方形/長方形 90"/>
          <p:cNvSpPr/>
          <p:nvPr/>
        </p:nvSpPr>
        <p:spPr>
          <a:xfrm>
            <a:off x="264554" y="249344"/>
            <a:ext cx="6328893" cy="89296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+mn-ea"/>
              </a:rPr>
              <a:t>【</a:t>
            </a:r>
            <a:r>
              <a:rPr kumimoji="1" lang="ja-JP" altLang="en-US" b="1" dirty="0">
                <a:solidFill>
                  <a:schemeClr val="tx1"/>
                </a:solidFill>
                <a:latin typeface="+mn-ea"/>
              </a:rPr>
              <a:t>記入方法</a:t>
            </a:r>
            <a:r>
              <a:rPr kumimoji="1" lang="en-US" altLang="ja-JP" b="1" dirty="0">
                <a:solidFill>
                  <a:schemeClr val="tx1"/>
                </a:solidFill>
                <a:latin typeface="+mn-ea"/>
              </a:rPr>
              <a:t>】</a:t>
            </a:r>
            <a:r>
              <a:rPr lang="ja-JP" altLang="en-US" b="1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ja-JP" altLang="en-US" b="1" dirty="0">
                <a:solidFill>
                  <a:schemeClr val="tx1"/>
                </a:solidFill>
                <a:latin typeface="+mn-ea"/>
              </a:rPr>
              <a:t>予診票</a:t>
            </a:r>
            <a:endParaRPr kumimoji="1" lang="en-US" altLang="ja-JP" b="1" dirty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en-US" altLang="ja-JP" b="1" dirty="0">
                <a:solidFill>
                  <a:schemeClr val="tx1"/>
                </a:solidFill>
                <a:latin typeface="+mn-ea"/>
              </a:rPr>
              <a:t>※</a:t>
            </a:r>
            <a:r>
              <a:rPr lang="ja-JP" altLang="en-US" b="1" dirty="0">
                <a:solidFill>
                  <a:schemeClr val="tx1"/>
                </a:solidFill>
                <a:latin typeface="+mn-ea"/>
              </a:rPr>
              <a:t>フリクションボールペンは不可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4675332" y="2977581"/>
            <a:ext cx="757417" cy="2894300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3789040" y="8289565"/>
            <a:ext cx="1991794" cy="233468"/>
          </a:xfrm>
          <a:prstGeom prst="rect">
            <a:avLst/>
          </a:prstGeom>
          <a:solidFill>
            <a:schemeClr val="accent4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chemeClr val="bg1"/>
                </a:solidFill>
                <a:latin typeface="+mn-ea"/>
              </a:rPr>
              <a:t>〇〇〇〇〇株式会社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45081" y="8359448"/>
            <a:ext cx="3381510" cy="520848"/>
          </a:xfrm>
          <a:prstGeom prst="rect">
            <a:avLst/>
          </a:prstGeom>
          <a:solidFill>
            <a:schemeClr val="accent4">
              <a:lumMod val="5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b="1" u="sng" dirty="0">
                <a:solidFill>
                  <a:schemeClr val="bg1"/>
                </a:solidFill>
                <a:latin typeface="+mn-ea"/>
              </a:rPr>
              <a:t>(6) </a:t>
            </a:r>
            <a:r>
              <a:rPr kumimoji="1" lang="ja-JP" altLang="en-US" sz="1200" b="1" u="sng" dirty="0">
                <a:solidFill>
                  <a:schemeClr val="bg1"/>
                </a:solidFill>
                <a:latin typeface="+mn-ea"/>
              </a:rPr>
              <a:t>所属会社名を記入</a:t>
            </a:r>
            <a:endParaRPr kumimoji="1" lang="en-US" altLang="ja-JP" sz="1200" b="1" u="sng" dirty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200" b="1" dirty="0">
                <a:solidFill>
                  <a:schemeClr val="bg1"/>
                </a:solidFill>
                <a:latin typeface="+mn-ea"/>
              </a:rPr>
              <a:t>（出向者、派遣社員は伊藤忠商事</a:t>
            </a:r>
            <a:r>
              <a:rPr kumimoji="1" lang="ja-JP" altLang="en-US" sz="1200" b="1" dirty="0">
                <a:solidFill>
                  <a:schemeClr val="bg1"/>
                </a:solidFill>
                <a:latin typeface="+mn-ea"/>
              </a:rPr>
              <a:t>と記入のこと）</a:t>
            </a:r>
            <a:endParaRPr kumimoji="1" lang="en-US" altLang="ja-JP" sz="1200" b="1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43" name="直線コネクタ 42"/>
          <p:cNvCxnSpPr>
            <a:cxnSpLocks/>
            <a:stCxn id="42" idx="3"/>
            <a:endCxn id="41" idx="1"/>
          </p:cNvCxnSpPr>
          <p:nvPr/>
        </p:nvCxnSpPr>
        <p:spPr>
          <a:xfrm flipV="1">
            <a:off x="3426591" y="8406299"/>
            <a:ext cx="362449" cy="21357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正方形/長方形 43"/>
          <p:cNvSpPr/>
          <p:nvPr/>
        </p:nvSpPr>
        <p:spPr>
          <a:xfrm>
            <a:off x="3212976" y="6999130"/>
            <a:ext cx="2602958" cy="377952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cxnSp>
        <p:nvCxnSpPr>
          <p:cNvPr id="48" name="直線コネクタ 47"/>
          <p:cNvCxnSpPr>
            <a:cxnSpLocks/>
            <a:stCxn id="70" idx="3"/>
          </p:cNvCxnSpPr>
          <p:nvPr/>
        </p:nvCxnSpPr>
        <p:spPr>
          <a:xfrm>
            <a:off x="3789040" y="6321167"/>
            <a:ext cx="232276" cy="69856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正方形/長方形 55"/>
          <p:cNvSpPr/>
          <p:nvPr/>
        </p:nvSpPr>
        <p:spPr>
          <a:xfrm>
            <a:off x="45081" y="6906301"/>
            <a:ext cx="1866587" cy="1125725"/>
          </a:xfrm>
          <a:prstGeom prst="rect">
            <a:avLst/>
          </a:prstGeom>
          <a:solidFill>
            <a:schemeClr val="accent1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b="1" u="sng" dirty="0">
                <a:solidFill>
                  <a:srgbClr val="002060"/>
                </a:solidFill>
                <a:latin typeface="+mn-ea"/>
              </a:rPr>
              <a:t>(5) </a:t>
            </a:r>
            <a:r>
              <a:rPr kumimoji="1" lang="ja-JP" altLang="en-US" sz="1200" b="1" u="sng" dirty="0">
                <a:solidFill>
                  <a:srgbClr val="002060"/>
                </a:solidFill>
                <a:latin typeface="+mn-ea"/>
              </a:rPr>
              <a:t>以下を記入（印字可）</a:t>
            </a:r>
            <a:endParaRPr kumimoji="1" lang="en-US" altLang="ja-JP" sz="1200" b="1" u="sng" dirty="0">
              <a:solidFill>
                <a:srgbClr val="002060"/>
              </a:solidFill>
              <a:latin typeface="+mn-ea"/>
            </a:endParaRPr>
          </a:p>
          <a:p>
            <a:r>
              <a:rPr lang="ja-JP" altLang="en-US" sz="1200" b="1" dirty="0">
                <a:solidFill>
                  <a:srgbClr val="002060"/>
                </a:solidFill>
                <a:latin typeface="+mn-ea"/>
              </a:rPr>
              <a:t>　① </a:t>
            </a:r>
            <a:r>
              <a:rPr kumimoji="1" lang="ja-JP" altLang="en-US" sz="1200" b="1" dirty="0">
                <a:solidFill>
                  <a:srgbClr val="002060"/>
                </a:solidFill>
                <a:latin typeface="+mn-ea"/>
              </a:rPr>
              <a:t>実施場所</a:t>
            </a:r>
            <a:endParaRPr lang="en-US" altLang="ja-JP" sz="1200" b="1" dirty="0">
              <a:solidFill>
                <a:srgbClr val="002060"/>
              </a:solidFill>
              <a:latin typeface="+mn-ea"/>
            </a:endParaRPr>
          </a:p>
          <a:p>
            <a:r>
              <a:rPr lang="ja-JP" altLang="en-US" sz="1200" b="1" dirty="0">
                <a:solidFill>
                  <a:srgbClr val="002060"/>
                </a:solidFill>
                <a:latin typeface="+mn-ea"/>
              </a:rPr>
              <a:t>　② </a:t>
            </a:r>
            <a:r>
              <a:rPr kumimoji="1" lang="ja-JP" altLang="en-US" sz="1200" b="1" dirty="0">
                <a:solidFill>
                  <a:srgbClr val="002060"/>
                </a:solidFill>
                <a:latin typeface="+mn-ea"/>
              </a:rPr>
              <a:t>医師名</a:t>
            </a:r>
            <a:endParaRPr kumimoji="1" lang="en-US" altLang="ja-JP" sz="1200" b="1" dirty="0">
              <a:solidFill>
                <a:srgbClr val="002060"/>
              </a:solidFill>
              <a:latin typeface="+mn-ea"/>
            </a:endParaRPr>
          </a:p>
          <a:p>
            <a:r>
              <a:rPr kumimoji="1" lang="ja-JP" altLang="en-US" sz="1200" b="1" dirty="0">
                <a:solidFill>
                  <a:srgbClr val="002060"/>
                </a:solidFill>
                <a:latin typeface="+mn-ea"/>
              </a:rPr>
              <a:t>　③ 医療機関等コード</a:t>
            </a:r>
            <a:endParaRPr kumimoji="1" lang="en-US" altLang="ja-JP" sz="1200" b="1" dirty="0">
              <a:solidFill>
                <a:srgbClr val="002060"/>
              </a:solidFill>
              <a:latin typeface="+mn-ea"/>
            </a:endParaRPr>
          </a:p>
          <a:p>
            <a:r>
              <a:rPr lang="ja-JP" altLang="en-US" sz="1200" b="1" dirty="0">
                <a:solidFill>
                  <a:srgbClr val="002060"/>
                </a:solidFill>
                <a:latin typeface="+mn-ea"/>
              </a:rPr>
              <a:t>　④ 接種</a:t>
            </a:r>
            <a:r>
              <a:rPr lang="ja-JP" altLang="en-US" sz="1200" b="1" dirty="0" smtClean="0">
                <a:solidFill>
                  <a:srgbClr val="002060"/>
                </a:solidFill>
                <a:latin typeface="+mn-ea"/>
              </a:rPr>
              <a:t>年月日</a:t>
            </a:r>
            <a:endParaRPr kumimoji="1" lang="en-US" altLang="ja-JP" sz="1200" b="1" dirty="0">
              <a:solidFill>
                <a:srgbClr val="002060"/>
              </a:solidFill>
              <a:latin typeface="+mn-ea"/>
            </a:endParaRPr>
          </a:p>
        </p:txBody>
      </p:sp>
      <p:cxnSp>
        <p:nvCxnSpPr>
          <p:cNvPr id="58" name="直線コネクタ 57"/>
          <p:cNvCxnSpPr>
            <a:cxnSpLocks/>
            <a:stCxn id="56" idx="3"/>
          </p:cNvCxnSpPr>
          <p:nvPr/>
        </p:nvCxnSpPr>
        <p:spPr>
          <a:xfrm>
            <a:off x="1911668" y="7469164"/>
            <a:ext cx="745322" cy="38795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正方形/長方形 49"/>
          <p:cNvSpPr/>
          <p:nvPr/>
        </p:nvSpPr>
        <p:spPr>
          <a:xfrm>
            <a:off x="4082142" y="3572906"/>
            <a:ext cx="2701689" cy="1132000"/>
          </a:xfrm>
          <a:prstGeom prst="rect">
            <a:avLst/>
          </a:prstGeom>
          <a:solidFill>
            <a:schemeClr val="bg1">
              <a:lumMod val="75000"/>
              <a:alpha val="89804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b="1" u="sng" dirty="0">
                <a:solidFill>
                  <a:srgbClr val="FF0000"/>
                </a:solidFill>
                <a:latin typeface="+mn-ea"/>
              </a:rPr>
              <a:t>以下を忘れずに記入</a:t>
            </a:r>
            <a:endParaRPr lang="en-US" altLang="ja-JP" sz="1200" b="1" u="sng" dirty="0">
              <a:solidFill>
                <a:srgbClr val="FF0000"/>
              </a:solidFill>
              <a:latin typeface="+mn-ea"/>
            </a:endParaRPr>
          </a:p>
          <a:p>
            <a:r>
              <a:rPr lang="ja-JP" altLang="en-US" sz="1200" b="1" dirty="0">
                <a:solidFill>
                  <a:srgbClr val="FF0000"/>
                </a:solidFill>
                <a:latin typeface="+mn-ea"/>
              </a:rPr>
              <a:t>　① 接種</a:t>
            </a:r>
            <a:r>
              <a:rPr lang="ja-JP" altLang="en-US" sz="1200" b="1" dirty="0" smtClean="0">
                <a:solidFill>
                  <a:srgbClr val="FF0000"/>
                </a:solidFill>
                <a:latin typeface="+mn-ea"/>
              </a:rPr>
              <a:t>回数</a:t>
            </a:r>
            <a:r>
              <a:rPr lang="en-US" altLang="ja-JP" sz="1200" b="1" dirty="0" smtClean="0">
                <a:solidFill>
                  <a:srgbClr val="FF0000"/>
                </a:solidFill>
                <a:latin typeface="+mn-ea"/>
              </a:rPr>
              <a:t/>
            </a:r>
            <a:br>
              <a:rPr lang="en-US" altLang="ja-JP" sz="1200" b="1" dirty="0" smtClean="0">
                <a:solidFill>
                  <a:srgbClr val="FF0000"/>
                </a:solidFill>
                <a:latin typeface="+mn-ea"/>
              </a:rPr>
            </a:br>
            <a:r>
              <a:rPr lang="ja-JP" altLang="en-US" sz="1200" b="1" dirty="0" smtClean="0">
                <a:solidFill>
                  <a:srgbClr val="FF0000"/>
                </a:solidFill>
                <a:latin typeface="+mn-ea"/>
              </a:rPr>
              <a:t>　　　（</a:t>
            </a:r>
            <a:r>
              <a:rPr lang="en-US" altLang="ja-JP" sz="1200" b="1" dirty="0" smtClean="0">
                <a:solidFill>
                  <a:srgbClr val="FF0000"/>
                </a:solidFill>
                <a:latin typeface="+mn-ea"/>
              </a:rPr>
              <a:t>2</a:t>
            </a:r>
            <a:r>
              <a:rPr lang="ja-JP" altLang="en-US" sz="1200" b="1" dirty="0" smtClean="0">
                <a:solidFill>
                  <a:srgbClr val="FF0000"/>
                </a:solidFill>
                <a:latin typeface="+mn-ea"/>
              </a:rPr>
              <a:t>回目迄接種済である必要あり）</a:t>
            </a:r>
            <a:endParaRPr lang="en-US" altLang="ja-JP" sz="1200" b="1" dirty="0">
              <a:solidFill>
                <a:srgbClr val="FF0000"/>
              </a:solidFill>
              <a:latin typeface="+mn-ea"/>
            </a:endParaRPr>
          </a:p>
          <a:p>
            <a:r>
              <a:rPr lang="ja-JP" altLang="en-US" sz="1200" b="1" dirty="0">
                <a:solidFill>
                  <a:srgbClr val="FF0000"/>
                </a:solidFill>
                <a:latin typeface="+mn-ea"/>
              </a:rPr>
              <a:t>　② 前回接種日</a:t>
            </a:r>
            <a:endParaRPr lang="en-US" altLang="ja-JP" sz="1200" b="1" dirty="0">
              <a:solidFill>
                <a:srgbClr val="FF0000"/>
              </a:solidFill>
              <a:latin typeface="+mn-ea"/>
            </a:endParaRPr>
          </a:p>
          <a:p>
            <a:r>
              <a:rPr lang="ja-JP" altLang="en-US" sz="1200" b="1" dirty="0">
                <a:solidFill>
                  <a:srgbClr val="FF0000"/>
                </a:solidFill>
                <a:latin typeface="+mn-ea"/>
              </a:rPr>
              <a:t>　③ 前回接種ワクチン</a:t>
            </a:r>
            <a:r>
              <a:rPr lang="ja-JP" altLang="en-US" sz="1200" b="1" dirty="0" smtClean="0">
                <a:solidFill>
                  <a:srgbClr val="FF0000"/>
                </a:solidFill>
                <a:latin typeface="+mn-ea"/>
              </a:rPr>
              <a:t>種類</a:t>
            </a:r>
            <a:endParaRPr lang="en-US" altLang="ja-JP" sz="1200" b="1" dirty="0">
              <a:solidFill>
                <a:srgbClr val="FF0000"/>
              </a:solidFill>
              <a:latin typeface="+mn-ea"/>
            </a:endParaRPr>
          </a:p>
        </p:txBody>
      </p:sp>
      <p:cxnSp>
        <p:nvCxnSpPr>
          <p:cNvPr id="51" name="直線コネクタ 50"/>
          <p:cNvCxnSpPr>
            <a:cxnSpLocks/>
            <a:stCxn id="78" idx="3"/>
            <a:endCxn id="50" idx="0"/>
          </p:cNvCxnSpPr>
          <p:nvPr/>
        </p:nvCxnSpPr>
        <p:spPr>
          <a:xfrm>
            <a:off x="4437112" y="3112444"/>
            <a:ext cx="995875" cy="460462"/>
          </a:xfrm>
          <a:prstGeom prst="line">
            <a:avLst/>
          </a:prstGeom>
          <a:ln w="1905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17029720-E09B-46A3-5AD8-2B21548BCDD0}"/>
              </a:ext>
            </a:extLst>
          </p:cNvPr>
          <p:cNvSpPr/>
          <p:nvPr/>
        </p:nvSpPr>
        <p:spPr>
          <a:xfrm>
            <a:off x="1122985" y="2983875"/>
            <a:ext cx="3314127" cy="2571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E9DF79DD-D924-FD39-F9A0-83EF3CFA1CC2}"/>
              </a:ext>
            </a:extLst>
          </p:cNvPr>
          <p:cNvSpPr/>
          <p:nvPr/>
        </p:nvSpPr>
        <p:spPr>
          <a:xfrm>
            <a:off x="2852936" y="3023195"/>
            <a:ext cx="1469978" cy="69568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BA3826C6-FDC1-9026-90FF-2E7C58605A25}"/>
              </a:ext>
            </a:extLst>
          </p:cNvPr>
          <p:cNvSpPr/>
          <p:nvPr/>
        </p:nvSpPr>
        <p:spPr>
          <a:xfrm>
            <a:off x="1537915" y="3023195"/>
            <a:ext cx="522933" cy="69568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96865A77-B26A-E77F-1393-18EEF79CECBE}"/>
              </a:ext>
            </a:extLst>
          </p:cNvPr>
          <p:cNvSpPr/>
          <p:nvPr/>
        </p:nvSpPr>
        <p:spPr>
          <a:xfrm>
            <a:off x="1411800" y="2499079"/>
            <a:ext cx="2937523" cy="209024"/>
          </a:xfrm>
          <a:prstGeom prst="rect">
            <a:avLst/>
          </a:prstGeom>
          <a:solidFill>
            <a:schemeClr val="accent2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704046" y="7671547"/>
            <a:ext cx="1423002" cy="243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2656990" y="8029945"/>
            <a:ext cx="1423002" cy="154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4251010" y="7700289"/>
            <a:ext cx="98313" cy="154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4418900" y="7690349"/>
            <a:ext cx="98313" cy="154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4592018" y="7690349"/>
            <a:ext cx="98313" cy="154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731249" y="7700289"/>
            <a:ext cx="98313" cy="154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/>
          <p:cNvSpPr/>
          <p:nvPr/>
        </p:nvSpPr>
        <p:spPr>
          <a:xfrm>
            <a:off x="5054040" y="7700289"/>
            <a:ext cx="98313" cy="154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/>
          <p:cNvSpPr/>
          <p:nvPr/>
        </p:nvSpPr>
        <p:spPr>
          <a:xfrm>
            <a:off x="5211488" y="7693295"/>
            <a:ext cx="98313" cy="154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/>
          <p:cNvSpPr/>
          <p:nvPr/>
        </p:nvSpPr>
        <p:spPr>
          <a:xfrm>
            <a:off x="5383592" y="7690349"/>
            <a:ext cx="98313" cy="154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/>
          <p:cNvSpPr/>
          <p:nvPr/>
        </p:nvSpPr>
        <p:spPr>
          <a:xfrm>
            <a:off x="5519235" y="7700289"/>
            <a:ext cx="98313" cy="154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/>
          <p:cNvSpPr/>
          <p:nvPr/>
        </p:nvSpPr>
        <p:spPr>
          <a:xfrm>
            <a:off x="5682521" y="7688533"/>
            <a:ext cx="98313" cy="154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/>
          <p:cNvSpPr/>
          <p:nvPr/>
        </p:nvSpPr>
        <p:spPr>
          <a:xfrm>
            <a:off x="2656990" y="7482197"/>
            <a:ext cx="3133083" cy="749850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04649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ダイアグラム&#10;&#10;自動的に生成された説明">
            <a:extLst>
              <a:ext uri="{FF2B5EF4-FFF2-40B4-BE49-F238E27FC236}">
                <a16:creationId xmlns:a16="http://schemas.microsoft.com/office/drawing/2014/main" id="{50E1E49B-4584-5014-62C5-A4105A15DF8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8" b="1369"/>
          <a:stretch/>
        </p:blipFill>
        <p:spPr>
          <a:xfrm>
            <a:off x="264555" y="1285596"/>
            <a:ext cx="6328892" cy="76328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0" name="正方形/長方形 29"/>
          <p:cNvSpPr/>
          <p:nvPr/>
        </p:nvSpPr>
        <p:spPr>
          <a:xfrm>
            <a:off x="3213451" y="2654376"/>
            <a:ext cx="3311893" cy="1557584"/>
          </a:xfrm>
          <a:prstGeom prst="rect">
            <a:avLst/>
          </a:prstGeom>
          <a:solidFill>
            <a:schemeClr val="accent2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4908409" y="4355245"/>
            <a:ext cx="1616935" cy="1124659"/>
          </a:xfrm>
          <a:prstGeom prst="rect">
            <a:avLst/>
          </a:prstGeom>
          <a:solidFill>
            <a:schemeClr val="accent2">
              <a:lumMod val="5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b="1" dirty="0">
                <a:solidFill>
                  <a:schemeClr val="bg1"/>
                </a:solidFill>
                <a:latin typeface="+mn-ea"/>
              </a:rPr>
              <a:t>以下を記入</a:t>
            </a:r>
            <a:endParaRPr lang="en-US" altLang="ja-JP" sz="1400" b="1" dirty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400" b="1" dirty="0">
                <a:solidFill>
                  <a:schemeClr val="bg1"/>
                </a:solidFill>
                <a:latin typeface="+mn-ea"/>
              </a:rPr>
              <a:t>　① 氏名</a:t>
            </a:r>
            <a:endParaRPr lang="en-US" altLang="ja-JP" sz="1400" b="1" dirty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400" b="1" dirty="0">
                <a:solidFill>
                  <a:schemeClr val="bg1"/>
                </a:solidFill>
                <a:latin typeface="+mn-ea"/>
              </a:rPr>
              <a:t>　② 住所</a:t>
            </a:r>
            <a:endParaRPr lang="en-US" altLang="ja-JP" sz="1400" b="1" dirty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400" b="1" dirty="0">
                <a:solidFill>
                  <a:schemeClr val="bg1"/>
                </a:solidFill>
                <a:latin typeface="+mn-ea"/>
              </a:rPr>
              <a:t>　③ 生年月日</a:t>
            </a:r>
            <a:endParaRPr lang="en-US" altLang="ja-JP" sz="1400" b="1" dirty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400" b="1" dirty="0">
                <a:solidFill>
                  <a:schemeClr val="bg1"/>
                </a:solidFill>
                <a:latin typeface="+mn-ea"/>
              </a:rPr>
              <a:t>　④ 接種券番号</a:t>
            </a:r>
            <a:endParaRPr lang="en-US" altLang="ja-JP" sz="14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1408802" y="2559581"/>
            <a:ext cx="1645197" cy="786925"/>
          </a:xfrm>
          <a:prstGeom prst="rect">
            <a:avLst/>
          </a:prstGeom>
          <a:solidFill>
            <a:schemeClr val="bg1">
              <a:lumMod val="50000"/>
              <a:alpha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+mn-ea"/>
              </a:rPr>
              <a:t>記入不要</a:t>
            </a:r>
            <a:endParaRPr lang="en-US" altLang="ja-JP" sz="1200" b="1" dirty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+mn-ea"/>
              </a:rPr>
              <a:t>（接種会場にてシール貼付け・記入</a:t>
            </a:r>
            <a:r>
              <a:rPr lang="ja-JP" altLang="en-US" sz="1200" b="1" u="sng" dirty="0">
                <a:solidFill>
                  <a:schemeClr val="tx1"/>
                </a:solidFill>
                <a:latin typeface="+mn-ea"/>
              </a:rPr>
              <a:t>）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264554" y="249344"/>
            <a:ext cx="6328893" cy="89296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+mn-ea"/>
              </a:rPr>
              <a:t>【</a:t>
            </a:r>
            <a:r>
              <a:rPr kumimoji="1" lang="ja-JP" altLang="en-US" b="1" dirty="0">
                <a:solidFill>
                  <a:schemeClr val="tx1"/>
                </a:solidFill>
                <a:latin typeface="+mn-ea"/>
              </a:rPr>
              <a:t>記入方法</a:t>
            </a:r>
            <a:r>
              <a:rPr kumimoji="1" lang="en-US" altLang="ja-JP" b="1" dirty="0">
                <a:solidFill>
                  <a:schemeClr val="tx1"/>
                </a:solidFill>
                <a:latin typeface="+mn-ea"/>
              </a:rPr>
              <a:t>】</a:t>
            </a:r>
            <a:r>
              <a:rPr lang="ja-JP" altLang="en-US" b="1" dirty="0">
                <a:solidFill>
                  <a:schemeClr val="tx1"/>
                </a:solidFill>
                <a:latin typeface="+mn-ea"/>
              </a:rPr>
              <a:t>接種記録書</a:t>
            </a:r>
            <a:endParaRPr kumimoji="1" lang="en-US" altLang="ja-JP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601672" y="3635896"/>
            <a:ext cx="2467288" cy="974096"/>
          </a:xfrm>
          <a:prstGeom prst="rect">
            <a:avLst/>
          </a:prstGeom>
          <a:solidFill>
            <a:schemeClr val="bg1">
              <a:lumMod val="50000"/>
              <a:alpha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  <a:latin typeface="+mn-ea"/>
              </a:rPr>
              <a:t>記入不要（接種会場にて押印）</a:t>
            </a:r>
          </a:p>
        </p:txBody>
      </p:sp>
      <p:cxnSp>
        <p:nvCxnSpPr>
          <p:cNvPr id="23" name="直線コネクタ 22"/>
          <p:cNvCxnSpPr>
            <a:cxnSpLocks/>
          </p:cNvCxnSpPr>
          <p:nvPr/>
        </p:nvCxnSpPr>
        <p:spPr>
          <a:xfrm flipH="1" flipV="1">
            <a:off x="3429000" y="4211960"/>
            <a:ext cx="1479409" cy="720081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8F3AAC3-E946-0D5F-1168-DB09A17FC387}"/>
              </a:ext>
            </a:extLst>
          </p:cNvPr>
          <p:cNvSpPr/>
          <p:nvPr/>
        </p:nvSpPr>
        <p:spPr>
          <a:xfrm>
            <a:off x="566166" y="2517745"/>
            <a:ext cx="664609" cy="136631"/>
          </a:xfrm>
          <a:prstGeom prst="rect">
            <a:avLst/>
          </a:prstGeom>
          <a:solidFill>
            <a:schemeClr val="accent3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3BB810E3-12A1-63C6-B0DC-D8150FAF902A}"/>
              </a:ext>
            </a:extLst>
          </p:cNvPr>
          <p:cNvCxnSpPr>
            <a:cxnSpLocks/>
            <a:stCxn id="8" idx="0"/>
            <a:endCxn id="7" idx="1"/>
          </p:cNvCxnSpPr>
          <p:nvPr/>
        </p:nvCxnSpPr>
        <p:spPr>
          <a:xfrm flipV="1">
            <a:off x="898471" y="2132050"/>
            <a:ext cx="332304" cy="385695"/>
          </a:xfrm>
          <a:prstGeom prst="line">
            <a:avLst/>
          </a:prstGeom>
          <a:ln w="19050">
            <a:solidFill>
              <a:schemeClr val="accent3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3DF3229-0DF4-C99F-C1E4-F7E903CD8EE2}"/>
              </a:ext>
            </a:extLst>
          </p:cNvPr>
          <p:cNvSpPr/>
          <p:nvPr/>
        </p:nvSpPr>
        <p:spPr>
          <a:xfrm>
            <a:off x="1230775" y="1891049"/>
            <a:ext cx="3816424" cy="482001"/>
          </a:xfrm>
          <a:prstGeom prst="rect">
            <a:avLst/>
          </a:prstGeom>
          <a:solidFill>
            <a:schemeClr val="accent3">
              <a:lumMod val="5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b="1" dirty="0">
                <a:solidFill>
                  <a:schemeClr val="bg1"/>
                </a:solidFill>
                <a:latin typeface="+mn-ea"/>
              </a:rPr>
              <a:t>今回の接種が何回目に該当するかを</a:t>
            </a:r>
            <a:r>
              <a:rPr lang="ja-JP" altLang="en-US" sz="1400" b="1" dirty="0" smtClean="0">
                <a:solidFill>
                  <a:schemeClr val="bg1"/>
                </a:solidFill>
                <a:latin typeface="+mn-ea"/>
              </a:rPr>
              <a:t>記入</a:t>
            </a:r>
            <a:endParaRPr lang="en-US" altLang="ja-JP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en-US" altLang="ja-JP" sz="1400" b="1" dirty="0" smtClean="0">
                <a:solidFill>
                  <a:schemeClr val="bg1"/>
                </a:solidFill>
                <a:latin typeface="+mn-ea"/>
              </a:rPr>
              <a:t>※1</a:t>
            </a:r>
            <a:r>
              <a:rPr lang="ja-JP" altLang="en-US" sz="1400" b="1" dirty="0" smtClean="0">
                <a:solidFill>
                  <a:schemeClr val="bg1"/>
                </a:solidFill>
                <a:latin typeface="+mn-ea"/>
              </a:rPr>
              <a:t>回目の場合、接種不可</a:t>
            </a:r>
            <a:endParaRPr lang="en-US" altLang="ja-JP" sz="1400" b="1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41607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テーブル&#10;&#10;自動的に生成された説明">
            <a:extLst>
              <a:ext uri="{FF2B5EF4-FFF2-40B4-BE49-F238E27FC236}">
                <a16:creationId xmlns:a16="http://schemas.microsoft.com/office/drawing/2014/main" id="{EB1B2C58-C661-F0FA-1838-231CFCBAC1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334" y="1219724"/>
            <a:ext cx="4985332" cy="7225896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E593B0C-E868-C545-92E7-1C27C565C657}"/>
              </a:ext>
            </a:extLst>
          </p:cNvPr>
          <p:cNvSpPr/>
          <p:nvPr/>
        </p:nvSpPr>
        <p:spPr>
          <a:xfrm>
            <a:off x="264554" y="249344"/>
            <a:ext cx="6328893" cy="89296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+mn-ea"/>
              </a:rPr>
              <a:t>【</a:t>
            </a:r>
            <a:r>
              <a:rPr lang="ja-JP" altLang="en-US" b="1" dirty="0">
                <a:solidFill>
                  <a:schemeClr val="tx1"/>
                </a:solidFill>
                <a:latin typeface="+mn-ea"/>
              </a:rPr>
              <a:t>接種確認・書類回収</a:t>
            </a:r>
            <a:r>
              <a:rPr lang="en-US" altLang="ja-JP" b="1" dirty="0">
                <a:solidFill>
                  <a:schemeClr val="tx1"/>
                </a:solidFill>
                <a:latin typeface="+mn-ea"/>
              </a:rPr>
              <a:t>/</a:t>
            </a:r>
            <a:r>
              <a:rPr lang="ja-JP" altLang="en-US" b="1" dirty="0">
                <a:solidFill>
                  <a:schemeClr val="tx1"/>
                </a:solidFill>
                <a:latin typeface="+mn-ea"/>
              </a:rPr>
              <a:t>分類係の確認箇所</a:t>
            </a:r>
            <a:r>
              <a:rPr kumimoji="1" lang="en-US" altLang="ja-JP" b="1" dirty="0">
                <a:solidFill>
                  <a:schemeClr val="tx1"/>
                </a:solidFill>
                <a:latin typeface="+mn-ea"/>
              </a:rPr>
              <a:t>】</a:t>
            </a:r>
            <a:r>
              <a:rPr kumimoji="1" lang="ja-JP" altLang="en-US" b="1" dirty="0">
                <a:solidFill>
                  <a:schemeClr val="tx1"/>
                </a:solidFill>
                <a:latin typeface="+mn-ea"/>
              </a:rPr>
              <a:t>予診票</a:t>
            </a:r>
            <a:endParaRPr kumimoji="1" lang="en-US" altLang="ja-JP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4B34E39-FE0C-F940-8185-24B238DC3E6B}"/>
              </a:ext>
            </a:extLst>
          </p:cNvPr>
          <p:cNvSpPr/>
          <p:nvPr/>
        </p:nvSpPr>
        <p:spPr>
          <a:xfrm>
            <a:off x="116632" y="6820789"/>
            <a:ext cx="3499211" cy="900000"/>
          </a:xfrm>
          <a:prstGeom prst="rect">
            <a:avLst/>
          </a:prstGeom>
          <a:solidFill>
            <a:schemeClr val="accent3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rgbClr val="00B050"/>
                </a:solidFill>
                <a:latin typeface="+mn-ea"/>
              </a:rPr>
              <a:t>「</a:t>
            </a:r>
            <a:r>
              <a:rPr lang="en-US" altLang="ja-JP" sz="1400" b="1" dirty="0">
                <a:solidFill>
                  <a:srgbClr val="00B050"/>
                </a:solidFill>
                <a:latin typeface="+mn-ea"/>
              </a:rPr>
              <a:t>30</a:t>
            </a:r>
            <a:r>
              <a:rPr lang="ja-JP" altLang="en-US" sz="1400" b="1" dirty="0">
                <a:solidFill>
                  <a:srgbClr val="00B050"/>
                </a:solidFill>
                <a:latin typeface="+mn-ea"/>
              </a:rPr>
              <a:t>分」の記載がある場合、</a:t>
            </a:r>
            <a:endParaRPr lang="en-US" altLang="ja-JP" sz="1400" b="1" dirty="0">
              <a:solidFill>
                <a:srgbClr val="00B05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rgbClr val="00B050"/>
                </a:solidFill>
                <a:latin typeface="+mn-ea"/>
              </a:rPr>
              <a:t>「待機終了時刻メモ」に</a:t>
            </a:r>
            <a:r>
              <a:rPr lang="en-US" altLang="ja-JP" sz="1400" b="1" dirty="0">
                <a:solidFill>
                  <a:srgbClr val="00B050"/>
                </a:solidFill>
                <a:latin typeface="+mn-ea"/>
              </a:rPr>
              <a:t>30</a:t>
            </a:r>
            <a:r>
              <a:rPr lang="ja-JP" altLang="en-US" sz="1400" b="1" dirty="0">
                <a:solidFill>
                  <a:srgbClr val="00B050"/>
                </a:solidFill>
                <a:latin typeface="+mn-ea"/>
              </a:rPr>
              <a:t>分後の時刻を記入</a:t>
            </a:r>
            <a:endParaRPr lang="en-US" altLang="ja-JP" sz="1400" b="1" dirty="0">
              <a:solidFill>
                <a:srgbClr val="00B050"/>
              </a:solidFill>
              <a:latin typeface="+mn-ea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9E32566-94BB-FB4A-A505-003CF5F87612}"/>
              </a:ext>
            </a:extLst>
          </p:cNvPr>
          <p:cNvSpPr/>
          <p:nvPr/>
        </p:nvSpPr>
        <p:spPr>
          <a:xfrm>
            <a:off x="3417664" y="8305896"/>
            <a:ext cx="2329532" cy="227781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rgbClr val="002060"/>
                </a:solidFill>
                <a:latin typeface="+mn-ea"/>
              </a:rPr>
              <a:t>〇〇〇〇〇株式会社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21F5C40-E26E-A4EB-D7E3-C834F1DBFAC9}"/>
              </a:ext>
            </a:extLst>
          </p:cNvPr>
          <p:cNvSpPr/>
          <p:nvPr/>
        </p:nvSpPr>
        <p:spPr>
          <a:xfrm>
            <a:off x="116632" y="3351494"/>
            <a:ext cx="4176464" cy="2398005"/>
          </a:xfrm>
          <a:prstGeom prst="rect">
            <a:avLst/>
          </a:prstGeom>
          <a:solidFill>
            <a:schemeClr val="accent1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rgbClr val="002060"/>
                </a:solidFill>
                <a:latin typeface="+mn-ea"/>
              </a:rPr>
              <a:t>以下</a:t>
            </a:r>
            <a:r>
              <a:rPr lang="en-US" altLang="ja-JP" sz="1400" b="1" dirty="0">
                <a:solidFill>
                  <a:srgbClr val="002060"/>
                </a:solidFill>
                <a:latin typeface="+mn-ea"/>
              </a:rPr>
              <a:t>4</a:t>
            </a:r>
            <a:r>
              <a:rPr lang="ja-JP" altLang="en-US" sz="1400" b="1" dirty="0">
                <a:solidFill>
                  <a:srgbClr val="002060"/>
                </a:solidFill>
                <a:latin typeface="+mn-ea"/>
              </a:rPr>
              <a:t>種類に分類</a:t>
            </a:r>
            <a:endParaRPr lang="en-US" altLang="ja-JP" sz="1400" b="1" dirty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rgbClr val="002060"/>
                </a:solidFill>
                <a:latin typeface="+mn-ea"/>
              </a:rPr>
              <a:t>・接種券貼付け</a:t>
            </a:r>
            <a:r>
              <a:rPr lang="en-US" altLang="ja-JP" sz="1400" b="1" dirty="0">
                <a:solidFill>
                  <a:srgbClr val="002060"/>
                </a:solidFill>
                <a:latin typeface="+mn-ea"/>
              </a:rPr>
              <a:t>/</a:t>
            </a:r>
            <a:r>
              <a:rPr lang="ja-JP" altLang="en-US" sz="1400" b="1" dirty="0">
                <a:solidFill>
                  <a:srgbClr val="002060"/>
                </a:solidFill>
                <a:latin typeface="+mn-ea"/>
              </a:rPr>
              <a:t>事前印刷済（伊藤忠）</a:t>
            </a:r>
            <a:endParaRPr lang="en-US" altLang="ja-JP" sz="1400" b="1" dirty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rgbClr val="002060"/>
                </a:solidFill>
                <a:latin typeface="+mn-ea"/>
              </a:rPr>
              <a:t>・接種券貼付け</a:t>
            </a:r>
            <a:r>
              <a:rPr lang="en-US" altLang="ja-JP" sz="1400" b="1" dirty="0">
                <a:solidFill>
                  <a:srgbClr val="002060"/>
                </a:solidFill>
                <a:latin typeface="+mn-ea"/>
              </a:rPr>
              <a:t>/</a:t>
            </a:r>
            <a:r>
              <a:rPr lang="ja-JP" altLang="en-US" sz="1400" b="1" dirty="0">
                <a:solidFill>
                  <a:srgbClr val="002060"/>
                </a:solidFill>
                <a:latin typeface="+mn-ea"/>
              </a:rPr>
              <a:t>事前印刷済</a:t>
            </a:r>
            <a:r>
              <a:rPr lang="ja-JP" altLang="en-US" sz="1400" b="1" dirty="0" smtClean="0">
                <a:solidFill>
                  <a:srgbClr val="002060"/>
                </a:solidFill>
                <a:latin typeface="+mn-ea"/>
              </a:rPr>
              <a:t>（</a:t>
            </a:r>
            <a:r>
              <a:rPr lang="en-US" altLang="ja-JP" sz="1400" b="1" dirty="0" smtClean="0">
                <a:solidFill>
                  <a:srgbClr val="002060"/>
                </a:solidFill>
                <a:latin typeface="+mn-ea"/>
              </a:rPr>
              <a:t>A</a:t>
            </a:r>
            <a:r>
              <a:rPr lang="ja-JP" altLang="en-US" sz="1400" b="1" dirty="0" smtClean="0">
                <a:solidFill>
                  <a:srgbClr val="002060"/>
                </a:solidFill>
                <a:latin typeface="+mn-ea"/>
              </a:rPr>
              <a:t>社</a:t>
            </a:r>
            <a:r>
              <a:rPr lang="ja-JP" altLang="en-US" sz="1400" b="1" dirty="0" smtClean="0">
                <a:solidFill>
                  <a:srgbClr val="002060"/>
                </a:solidFill>
                <a:latin typeface="+mn-ea"/>
              </a:rPr>
              <a:t>）</a:t>
            </a:r>
            <a:endParaRPr lang="en-US" altLang="ja-JP" sz="1400" b="1" dirty="0" smtClean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002060"/>
                </a:solidFill>
                <a:latin typeface="+mn-ea"/>
              </a:rPr>
              <a:t>・</a:t>
            </a:r>
            <a:r>
              <a:rPr lang="ja-JP" altLang="en-US" sz="1400" b="1" dirty="0">
                <a:solidFill>
                  <a:srgbClr val="002060"/>
                </a:solidFill>
                <a:latin typeface="+mn-ea"/>
              </a:rPr>
              <a:t>接種券貼付け</a:t>
            </a:r>
            <a:r>
              <a:rPr lang="en-US" altLang="ja-JP" sz="1400" b="1" dirty="0">
                <a:solidFill>
                  <a:srgbClr val="002060"/>
                </a:solidFill>
                <a:latin typeface="+mn-ea"/>
              </a:rPr>
              <a:t>/</a:t>
            </a:r>
            <a:r>
              <a:rPr lang="ja-JP" altLang="en-US" sz="1400" b="1" dirty="0">
                <a:solidFill>
                  <a:srgbClr val="002060"/>
                </a:solidFill>
                <a:latin typeface="+mn-ea"/>
              </a:rPr>
              <a:t>事前印刷済（</a:t>
            </a:r>
            <a:r>
              <a:rPr lang="ja-JP" altLang="en-US" sz="1400" b="1" dirty="0" smtClean="0">
                <a:solidFill>
                  <a:srgbClr val="002060"/>
                </a:solidFill>
                <a:latin typeface="+mn-ea"/>
              </a:rPr>
              <a:t>伊藤忠</a:t>
            </a:r>
            <a:r>
              <a:rPr lang="ja-JP" altLang="en-US" sz="1400" b="1" dirty="0" smtClean="0">
                <a:solidFill>
                  <a:srgbClr val="002060"/>
                </a:solidFill>
                <a:latin typeface="+mn-ea"/>
              </a:rPr>
              <a:t>・</a:t>
            </a:r>
            <a:r>
              <a:rPr lang="en-US" altLang="ja-JP" sz="1400" b="1" dirty="0" smtClean="0">
                <a:solidFill>
                  <a:srgbClr val="002060"/>
                </a:solidFill>
                <a:latin typeface="+mn-ea"/>
              </a:rPr>
              <a:t>A</a:t>
            </a:r>
            <a:r>
              <a:rPr lang="ja-JP" altLang="en-US" sz="1400" b="1" dirty="0" smtClean="0">
                <a:solidFill>
                  <a:srgbClr val="002060"/>
                </a:solidFill>
                <a:latin typeface="+mn-ea"/>
              </a:rPr>
              <a:t>社</a:t>
            </a:r>
            <a:r>
              <a:rPr lang="ja-JP" altLang="en-US" sz="1400" b="1" dirty="0" smtClean="0">
                <a:solidFill>
                  <a:srgbClr val="002060"/>
                </a:solidFill>
                <a:latin typeface="+mn-ea"/>
              </a:rPr>
              <a:t>以外</a:t>
            </a:r>
            <a:r>
              <a:rPr lang="ja-JP" altLang="en-US" sz="1400" b="1" dirty="0">
                <a:solidFill>
                  <a:srgbClr val="002060"/>
                </a:solidFill>
                <a:latin typeface="+mn-ea"/>
              </a:rPr>
              <a:t>）</a:t>
            </a:r>
            <a:endParaRPr lang="en-US" altLang="ja-JP" sz="1400" b="1" dirty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rgbClr val="002060"/>
                </a:solidFill>
                <a:latin typeface="+mn-ea"/>
              </a:rPr>
              <a:t>・接種券未貼付け（伊藤忠）</a:t>
            </a:r>
            <a:endParaRPr lang="en-US" altLang="ja-JP" sz="1400" b="1" dirty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rgbClr val="002060"/>
                </a:solidFill>
                <a:latin typeface="+mn-ea"/>
              </a:rPr>
              <a:t>・接種券未貼付け</a:t>
            </a:r>
            <a:r>
              <a:rPr lang="ja-JP" altLang="en-US" sz="1400" b="1" dirty="0" smtClean="0">
                <a:solidFill>
                  <a:srgbClr val="002060"/>
                </a:solidFill>
                <a:latin typeface="+mn-ea"/>
              </a:rPr>
              <a:t>（</a:t>
            </a:r>
            <a:r>
              <a:rPr lang="en-US" altLang="ja-JP" sz="1400" b="1" dirty="0" smtClean="0">
                <a:solidFill>
                  <a:srgbClr val="002060"/>
                </a:solidFill>
                <a:latin typeface="+mn-ea"/>
              </a:rPr>
              <a:t>A</a:t>
            </a:r>
            <a:r>
              <a:rPr lang="ja-JP" altLang="en-US" sz="1400" b="1" dirty="0" smtClean="0">
                <a:solidFill>
                  <a:srgbClr val="002060"/>
                </a:solidFill>
                <a:latin typeface="+mn-ea"/>
              </a:rPr>
              <a:t>社</a:t>
            </a:r>
            <a:r>
              <a:rPr lang="ja-JP" altLang="en-US" sz="1400" b="1" dirty="0" smtClean="0">
                <a:solidFill>
                  <a:srgbClr val="002060"/>
                </a:solidFill>
                <a:latin typeface="+mn-ea"/>
              </a:rPr>
              <a:t>）</a:t>
            </a:r>
            <a:endParaRPr lang="en-US" altLang="ja-JP" sz="1400" b="1" dirty="0" smtClean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002060"/>
                </a:solidFill>
                <a:latin typeface="+mn-ea"/>
              </a:rPr>
              <a:t>・</a:t>
            </a:r>
            <a:r>
              <a:rPr lang="ja-JP" altLang="en-US" sz="1400" b="1" dirty="0">
                <a:solidFill>
                  <a:srgbClr val="002060"/>
                </a:solidFill>
                <a:latin typeface="+mn-ea"/>
              </a:rPr>
              <a:t>接種券未貼付け（</a:t>
            </a:r>
            <a:r>
              <a:rPr lang="ja-JP" altLang="en-US" sz="1400" b="1" dirty="0" smtClean="0">
                <a:solidFill>
                  <a:srgbClr val="002060"/>
                </a:solidFill>
                <a:latin typeface="+mn-ea"/>
              </a:rPr>
              <a:t>伊藤忠</a:t>
            </a:r>
            <a:r>
              <a:rPr lang="ja-JP" altLang="en-US" sz="1400" b="1" dirty="0" smtClean="0">
                <a:solidFill>
                  <a:srgbClr val="002060"/>
                </a:solidFill>
                <a:latin typeface="+mn-ea"/>
              </a:rPr>
              <a:t>・</a:t>
            </a:r>
            <a:r>
              <a:rPr lang="en-US" altLang="ja-JP" sz="1400" b="1" dirty="0" smtClean="0">
                <a:solidFill>
                  <a:srgbClr val="002060"/>
                </a:solidFill>
                <a:latin typeface="+mn-ea"/>
              </a:rPr>
              <a:t>A</a:t>
            </a:r>
            <a:r>
              <a:rPr lang="ja-JP" altLang="en-US" sz="1400" b="1" dirty="0" smtClean="0">
                <a:solidFill>
                  <a:srgbClr val="002060"/>
                </a:solidFill>
                <a:latin typeface="+mn-ea"/>
              </a:rPr>
              <a:t>社</a:t>
            </a:r>
            <a:r>
              <a:rPr lang="ja-JP" altLang="en-US" sz="1400" b="1" dirty="0" smtClean="0">
                <a:solidFill>
                  <a:srgbClr val="002060"/>
                </a:solidFill>
                <a:latin typeface="+mn-ea"/>
              </a:rPr>
              <a:t>以外</a:t>
            </a:r>
            <a:r>
              <a:rPr lang="ja-JP" altLang="en-US" sz="1400" b="1" dirty="0">
                <a:solidFill>
                  <a:srgbClr val="002060"/>
                </a:solidFill>
                <a:latin typeface="+mn-ea"/>
              </a:rPr>
              <a:t>）</a:t>
            </a:r>
            <a:endParaRPr kumimoji="1" lang="en-US" altLang="ja-JP" sz="1400" b="1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318EFE4-B5C6-2EB6-6A4C-F58EA809CF45}"/>
              </a:ext>
            </a:extLst>
          </p:cNvPr>
          <p:cNvSpPr/>
          <p:nvPr/>
        </p:nvSpPr>
        <p:spPr>
          <a:xfrm>
            <a:off x="1426469" y="6012160"/>
            <a:ext cx="4392488" cy="530703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62950F1A-0889-F57E-31ED-D485CCD6CBC0}"/>
              </a:ext>
            </a:extLst>
          </p:cNvPr>
          <p:cNvCxnSpPr>
            <a:cxnSpLocks/>
            <a:stCxn id="3" idx="0"/>
            <a:endCxn id="8" idx="2"/>
          </p:cNvCxnSpPr>
          <p:nvPr/>
        </p:nvCxnSpPr>
        <p:spPr>
          <a:xfrm flipV="1">
            <a:off x="1866238" y="6542863"/>
            <a:ext cx="1756475" cy="27792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A3EC97A-3293-6FB6-A25D-7BC86F9BD7D8}"/>
              </a:ext>
            </a:extLst>
          </p:cNvPr>
          <p:cNvSpPr/>
          <p:nvPr/>
        </p:nvSpPr>
        <p:spPr>
          <a:xfrm>
            <a:off x="4188545" y="1504041"/>
            <a:ext cx="1616720" cy="904666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D76E6E9-7F70-35C0-920F-4426C7ADE9FD}"/>
              </a:ext>
            </a:extLst>
          </p:cNvPr>
          <p:cNvCxnSpPr>
            <a:cxnSpLocks/>
            <a:stCxn id="5" idx="3"/>
            <a:endCxn id="10" idx="2"/>
          </p:cNvCxnSpPr>
          <p:nvPr/>
        </p:nvCxnSpPr>
        <p:spPr>
          <a:xfrm flipV="1">
            <a:off x="4293096" y="2408707"/>
            <a:ext cx="703809" cy="214179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6ABD9719-39A5-3D29-2E10-BFFD89EBB5AA}"/>
              </a:ext>
            </a:extLst>
          </p:cNvPr>
          <p:cNvCxnSpPr>
            <a:cxnSpLocks/>
            <a:stCxn id="5" idx="3"/>
            <a:endCxn id="4" idx="0"/>
          </p:cNvCxnSpPr>
          <p:nvPr/>
        </p:nvCxnSpPr>
        <p:spPr>
          <a:xfrm>
            <a:off x="4293096" y="4550497"/>
            <a:ext cx="289334" cy="3755399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8A3EC97A-3293-6FB6-A25D-7BC86F9BD7D8}"/>
              </a:ext>
            </a:extLst>
          </p:cNvPr>
          <p:cNvSpPr/>
          <p:nvPr/>
        </p:nvSpPr>
        <p:spPr>
          <a:xfrm>
            <a:off x="1055747" y="2973596"/>
            <a:ext cx="1149117" cy="168563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221F5C40-E26E-A4EB-D7E3-C834F1DBFAC9}"/>
              </a:ext>
            </a:extLst>
          </p:cNvPr>
          <p:cNvSpPr/>
          <p:nvPr/>
        </p:nvSpPr>
        <p:spPr>
          <a:xfrm>
            <a:off x="122306" y="1695972"/>
            <a:ext cx="2992021" cy="348397"/>
          </a:xfrm>
          <a:prstGeom prst="rect">
            <a:avLst/>
          </a:prstGeom>
          <a:solidFill>
            <a:schemeClr val="accent2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FF0000"/>
                </a:solidFill>
                <a:latin typeface="+mn-ea"/>
              </a:rPr>
              <a:t>接種回数が「</a:t>
            </a:r>
            <a:r>
              <a:rPr lang="en-US" altLang="ja-JP" sz="1400" b="1" dirty="0" smtClean="0">
                <a:solidFill>
                  <a:srgbClr val="FF0000"/>
                </a:solidFill>
                <a:latin typeface="+mn-ea"/>
              </a:rPr>
              <a:t>1</a:t>
            </a:r>
            <a:r>
              <a:rPr lang="ja-JP" altLang="en-US" sz="1400" b="1" dirty="0" smtClean="0">
                <a:solidFill>
                  <a:srgbClr val="FF0000"/>
                </a:solidFill>
                <a:latin typeface="+mn-ea"/>
              </a:rPr>
              <a:t>回目」でないかを確認</a:t>
            </a:r>
            <a:endParaRPr kumimoji="1" lang="en-US" altLang="ja-JP" sz="1400" b="1" dirty="0">
              <a:solidFill>
                <a:srgbClr val="FF0000"/>
              </a:solidFill>
              <a:latin typeface="+mn-ea"/>
            </a:endParaRP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0D76E6E9-7F70-35C0-920F-4426C7ADE9FD}"/>
              </a:ext>
            </a:extLst>
          </p:cNvPr>
          <p:cNvCxnSpPr>
            <a:cxnSpLocks/>
            <a:stCxn id="18" idx="0"/>
            <a:endCxn id="19" idx="2"/>
          </p:cNvCxnSpPr>
          <p:nvPr/>
        </p:nvCxnSpPr>
        <p:spPr>
          <a:xfrm flipH="1" flipV="1">
            <a:off x="1618317" y="2044369"/>
            <a:ext cx="11989" cy="92922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4907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1414</TotalTime>
  <Words>347</Words>
  <Application>Microsoft Office PowerPoint</Application>
  <PresentationFormat>画面に合わせる (4:3)</PresentationFormat>
  <Paragraphs>52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游ゴシック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>ITOCHU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鶴藤 章義</dc:creator>
  <cp:lastModifiedBy>髙橋 一帆</cp:lastModifiedBy>
  <cp:revision>183</cp:revision>
  <dcterms:created xsi:type="dcterms:W3CDTF">2018-06-20T08:47:28Z</dcterms:created>
  <dcterms:modified xsi:type="dcterms:W3CDTF">2022-10-14T05:31:47Z</dcterms:modified>
</cp:coreProperties>
</file>