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7" r:id="rId2"/>
    <p:sldId id="268" r:id="rId3"/>
    <p:sldId id="266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47" autoAdjust="0"/>
    <p:restoredTop sz="95179" autoAdjust="0"/>
  </p:normalViewPr>
  <p:slideViewPr>
    <p:cSldViewPr showGuides="1">
      <p:cViewPr varScale="1">
        <p:scale>
          <a:sx n="86" d="100"/>
          <a:sy n="86" d="100"/>
        </p:scale>
        <p:origin x="87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A4104-3349-43CB-812D-24AB7BC8E330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E41A1-1F5C-40C6-AE1F-240295C66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029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577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550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541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513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85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60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47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42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64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745" y="116632"/>
            <a:ext cx="9041838" cy="486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510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2987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83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2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2204864"/>
            <a:ext cx="9143999" cy="223224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000"/>
              </a:lnSpc>
            </a:pPr>
            <a:r>
              <a:rPr lang="ja-JP" altLang="en-US" sz="3600" b="1" dirty="0" smtClean="0">
                <a:solidFill>
                  <a:srgbClr val="002060"/>
                </a:solidFill>
                <a:latin typeface="+mn-ea"/>
              </a:rPr>
              <a:t>伊藤忠新型コロナワクチン接種会場</a:t>
            </a:r>
            <a:endParaRPr lang="en-US" altLang="ja-JP" sz="3600" b="1" dirty="0" smtClean="0">
              <a:solidFill>
                <a:srgbClr val="002060"/>
              </a:solidFill>
              <a:latin typeface="+mn-ea"/>
            </a:endParaRPr>
          </a:p>
          <a:p>
            <a:pPr algn="ctr">
              <a:lnSpc>
                <a:spcPts val="5000"/>
              </a:lnSpc>
            </a:pPr>
            <a:r>
              <a:rPr lang="en-US" altLang="ja-JP" sz="3600" b="1" dirty="0" smtClean="0">
                <a:solidFill>
                  <a:srgbClr val="002060"/>
                </a:solidFill>
                <a:latin typeface="+mn-ea"/>
              </a:rPr>
              <a:t>(</a:t>
            </a:r>
            <a:r>
              <a:rPr lang="ja-JP" altLang="en-US" sz="3600" b="1" dirty="0" smtClean="0">
                <a:solidFill>
                  <a:srgbClr val="002060"/>
                </a:solidFill>
                <a:latin typeface="+mn-ea"/>
              </a:rPr>
              <a:t>東京</a:t>
            </a:r>
            <a:r>
              <a:rPr lang="en-US" altLang="ja-JP" sz="3600" b="1" dirty="0" smtClean="0">
                <a:solidFill>
                  <a:srgbClr val="002060"/>
                </a:solidFill>
                <a:latin typeface="+mn-ea"/>
              </a:rPr>
              <a:t>)</a:t>
            </a:r>
          </a:p>
          <a:p>
            <a:pPr algn="ctr">
              <a:lnSpc>
                <a:spcPts val="5000"/>
              </a:lnSpc>
            </a:pPr>
            <a:r>
              <a:rPr lang="ja-JP" altLang="en-US" sz="3600" b="1" dirty="0" smtClean="0">
                <a:solidFill>
                  <a:srgbClr val="002060"/>
                </a:solidFill>
                <a:latin typeface="+mn-ea"/>
              </a:rPr>
              <a:t> </a:t>
            </a:r>
            <a:endParaRPr lang="en-US" altLang="ja-JP" sz="3600" b="1" dirty="0" smtClean="0">
              <a:solidFill>
                <a:srgbClr val="002060"/>
              </a:solidFill>
              <a:latin typeface="+mn-ea"/>
            </a:endParaRPr>
          </a:p>
          <a:p>
            <a:pPr algn="ctr">
              <a:lnSpc>
                <a:spcPts val="5000"/>
              </a:lnSpc>
            </a:pPr>
            <a:endParaRPr lang="en-US" altLang="ja-JP" b="1" dirty="0" smtClean="0">
              <a:solidFill>
                <a:srgbClr val="002060"/>
              </a:solidFill>
              <a:latin typeface="+mn-ea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39" y="384695"/>
            <a:ext cx="2827957" cy="1387009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-26183" y="3310065"/>
            <a:ext cx="9143999" cy="208823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000"/>
              </a:lnSpc>
            </a:pPr>
            <a:r>
              <a:rPr lang="ja-JP" altLang="en-US" sz="3600" b="1" dirty="0" smtClean="0">
                <a:solidFill>
                  <a:srgbClr val="002060"/>
                </a:solidFill>
                <a:latin typeface="+mn-ea"/>
              </a:rPr>
              <a:t> </a:t>
            </a:r>
            <a:endParaRPr lang="en-US" altLang="ja-JP" sz="3600" b="1" dirty="0" smtClean="0">
              <a:solidFill>
                <a:srgbClr val="002060"/>
              </a:solidFill>
              <a:latin typeface="+mn-ea"/>
            </a:endParaRPr>
          </a:p>
          <a:p>
            <a:pPr algn="ctr">
              <a:lnSpc>
                <a:spcPts val="5000"/>
              </a:lnSpc>
            </a:pPr>
            <a:r>
              <a:rPr lang="ja-JP" altLang="en-US" sz="5400" b="1" dirty="0" smtClean="0">
                <a:solidFill>
                  <a:srgbClr val="002060"/>
                </a:solidFill>
                <a:latin typeface="+mn-ea"/>
              </a:rPr>
              <a:t>運営マニュアル</a:t>
            </a:r>
            <a:endParaRPr lang="en-US" altLang="ja-JP" b="1" dirty="0">
              <a:solidFill>
                <a:srgbClr val="002060"/>
              </a:solidFill>
              <a:latin typeface="+mn-ea"/>
            </a:endParaRPr>
          </a:p>
          <a:p>
            <a:pPr algn="ctr">
              <a:lnSpc>
                <a:spcPts val="5000"/>
              </a:lnSpc>
            </a:pPr>
            <a:endParaRPr lang="en-US" altLang="ja-JP" b="1" dirty="0" smtClean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" y="5229200"/>
            <a:ext cx="9143999" cy="108012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第一版　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20220216</a:t>
            </a:r>
          </a:p>
        </p:txBody>
      </p:sp>
    </p:spTree>
    <p:extLst>
      <p:ext uri="{BB962C8B-B14F-4D97-AF65-F5344CB8AC3E}">
        <p14:creationId xmlns:p14="http://schemas.microsoft.com/office/powerpoint/2010/main" val="174950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45942" y="59350"/>
            <a:ext cx="8977138" cy="34742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+mn-ea"/>
              </a:rPr>
              <a:t>接種券の種別</a:t>
            </a:r>
            <a:endParaRPr kumimoji="1" lang="en-US" altLang="ja-JP" b="1" dirty="0" smtClean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l="17718" t="9368" r="67626" b="24833"/>
          <a:stretch/>
        </p:blipFill>
        <p:spPr>
          <a:xfrm>
            <a:off x="334897" y="1422068"/>
            <a:ext cx="3497728" cy="49072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楕円 5"/>
          <p:cNvSpPr/>
          <p:nvPr/>
        </p:nvSpPr>
        <p:spPr>
          <a:xfrm>
            <a:off x="2351121" y="1520868"/>
            <a:ext cx="1481504" cy="90931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70186" y="908720"/>
            <a:ext cx="4661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予診票に予め接種券の内容が印字されている</a:t>
            </a:r>
          </a:p>
        </p:txBody>
      </p:sp>
      <p:cxnSp>
        <p:nvCxnSpPr>
          <p:cNvPr id="8" name="直線コネクタ 7"/>
          <p:cNvCxnSpPr>
            <a:endCxn id="6" idx="1"/>
          </p:cNvCxnSpPr>
          <p:nvPr/>
        </p:nvCxnSpPr>
        <p:spPr>
          <a:xfrm>
            <a:off x="1271001" y="1235110"/>
            <a:ext cx="1297081" cy="4189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8799" y="5142105"/>
            <a:ext cx="2484281" cy="1657466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 rotWithShape="1">
          <a:blip r:embed="rId4"/>
          <a:srcRect l="17843" t="10101" r="67720" b="24100"/>
          <a:stretch/>
        </p:blipFill>
        <p:spPr>
          <a:xfrm>
            <a:off x="5076056" y="1975524"/>
            <a:ext cx="2143599" cy="30530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テキスト ボックス 10"/>
          <p:cNvSpPr txBox="1"/>
          <p:nvPr/>
        </p:nvSpPr>
        <p:spPr>
          <a:xfrm>
            <a:off x="4891036" y="553834"/>
            <a:ext cx="25715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②</a:t>
            </a: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シール型接種券（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B)</a:t>
            </a:r>
            <a:endParaRPr kumimoji="1" lang="ja-JP" altLang="en-US" sz="20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2329" y="550789"/>
            <a:ext cx="3118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①接種券一体型</a:t>
            </a: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予診票（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A)</a:t>
            </a:r>
            <a:endParaRPr kumimoji="1" lang="ja-JP" altLang="en-US" sz="20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702349" y="5301208"/>
            <a:ext cx="17844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en-US" altLang="ja-JP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lang="ja-JP" altLang="en-US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回目と同様、</a:t>
            </a:r>
            <a:endParaRPr lang="en-US" altLang="ja-JP" dirty="0" smtClean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u="sng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シール型接種券</a:t>
            </a:r>
            <a:endParaRPr lang="en-US" altLang="ja-JP" u="sng" dirty="0" smtClean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u="sng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を予診票に貼付</a:t>
            </a:r>
            <a:endParaRPr kumimoji="1" lang="en-US" altLang="ja-JP" u="sng" dirty="0" smtClean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u="sng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するスタイル</a:t>
            </a:r>
            <a:endParaRPr kumimoji="1" lang="ja-JP" altLang="en-US" u="sng" dirty="0" smtClean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楕円 13"/>
          <p:cNvSpPr/>
          <p:nvPr/>
        </p:nvSpPr>
        <p:spPr>
          <a:xfrm>
            <a:off x="6304215" y="1979403"/>
            <a:ext cx="1071800" cy="78039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538799" y="960403"/>
            <a:ext cx="25474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u="sng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同封される予診票には、</a:t>
            </a:r>
            <a:endParaRPr kumimoji="1" lang="en-US" altLang="ja-JP" u="sng" dirty="0" smtClean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u="sng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接種券は印字されて</a:t>
            </a:r>
            <a:endParaRPr lang="en-US" altLang="ja-JP" u="sng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u="sng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いない</a:t>
            </a:r>
          </a:p>
        </p:txBody>
      </p:sp>
      <p:cxnSp>
        <p:nvCxnSpPr>
          <p:cNvPr id="16" name="直線コネクタ 15"/>
          <p:cNvCxnSpPr/>
          <p:nvPr/>
        </p:nvCxnSpPr>
        <p:spPr>
          <a:xfrm flipH="1">
            <a:off x="7367935" y="1775065"/>
            <a:ext cx="732457" cy="508801"/>
          </a:xfrm>
          <a:prstGeom prst="lin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91217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2750704"/>
            <a:ext cx="7314242" cy="3991905"/>
          </a:xfrm>
          <a:prstGeom prst="rect">
            <a:avLst/>
          </a:prstGeom>
        </p:spPr>
      </p:pic>
      <p:sp>
        <p:nvSpPr>
          <p:cNvPr id="54" name="正方形/長方形 53"/>
          <p:cNvSpPr/>
          <p:nvPr/>
        </p:nvSpPr>
        <p:spPr>
          <a:xfrm>
            <a:off x="1962835" y="3090418"/>
            <a:ext cx="931458" cy="856567"/>
          </a:xfrm>
          <a:prstGeom prst="rect">
            <a:avLst/>
          </a:prstGeom>
          <a:solidFill>
            <a:srgbClr val="FFC000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7139240" y="2954744"/>
            <a:ext cx="1658807" cy="1514355"/>
          </a:xfrm>
          <a:prstGeom prst="rect">
            <a:avLst/>
          </a:prstGeom>
          <a:solidFill>
            <a:schemeClr val="tx2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86" name="正方形/長方形 85"/>
          <p:cNvSpPr/>
          <p:nvPr/>
        </p:nvSpPr>
        <p:spPr>
          <a:xfrm>
            <a:off x="6151775" y="2914911"/>
            <a:ext cx="850256" cy="284136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6233075" y="3533616"/>
            <a:ext cx="768956" cy="903163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4954503" y="3352456"/>
            <a:ext cx="723921" cy="1137278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17" name="スマイル 16"/>
          <p:cNvSpPr/>
          <p:nvPr/>
        </p:nvSpPr>
        <p:spPr>
          <a:xfrm>
            <a:off x="6768264" y="3670079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68264" y="3090418"/>
            <a:ext cx="1683094" cy="1236149"/>
          </a:xfrm>
          <a:prstGeom prst="rect">
            <a:avLst/>
          </a:prstGeom>
          <a:solidFill>
            <a:srgbClr val="FFC000">
              <a:alpha val="9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 smtClean="0">
                <a:solidFill>
                  <a:schemeClr val="tx1"/>
                </a:solidFill>
                <a:latin typeface="+mn-ea"/>
              </a:rPr>
              <a:t>3. </a:t>
            </a:r>
            <a:r>
              <a:rPr lang="ja-JP" altLang="en-US" sz="1050" b="1" u="sng" dirty="0">
                <a:solidFill>
                  <a:schemeClr val="tx1"/>
                </a:solidFill>
                <a:latin typeface="+mn-ea"/>
              </a:rPr>
              <a:t>予</a:t>
            </a:r>
            <a:r>
              <a:rPr lang="ja-JP" altLang="en-US" sz="1050" b="1" u="sng" dirty="0" smtClean="0">
                <a:solidFill>
                  <a:schemeClr val="tx1"/>
                </a:solidFill>
                <a:latin typeface="+mn-ea"/>
              </a:rPr>
              <a:t>診票確認</a:t>
            </a:r>
            <a:r>
              <a:rPr lang="ja-JP" altLang="en-US" sz="1050" b="1" u="sng" dirty="0">
                <a:solidFill>
                  <a:schemeClr val="tx1"/>
                </a:solidFill>
                <a:latin typeface="+mn-ea"/>
              </a:rPr>
              <a:t>係</a:t>
            </a:r>
            <a:endParaRPr lang="en-US" altLang="zh-TW" sz="1050" b="1" u="sng" dirty="0" smtClean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 ① </a:t>
            </a:r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体温の記入を案内</a:t>
            </a: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 ② </a:t>
            </a:r>
            <a:r>
              <a:rPr kumimoji="1" lang="ja-JP" altLang="en-US" sz="1050" dirty="0" smtClean="0">
                <a:solidFill>
                  <a:schemeClr val="tx1"/>
                </a:solidFill>
                <a:latin typeface="+mn-ea"/>
              </a:rPr>
              <a:t>予診票・接種記録書の </a:t>
            </a:r>
            <a:endParaRPr kumimoji="1" lang="en-US" altLang="ja-JP" sz="1050" dirty="0" smtClean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en-US" altLang="ja-JP" sz="105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ja-JP" sz="1050" dirty="0" smtClean="0">
                <a:solidFill>
                  <a:schemeClr val="tx1"/>
                </a:solidFill>
                <a:latin typeface="+mn-ea"/>
              </a:rPr>
              <a:t>    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記入方法</a:t>
            </a:r>
            <a:r>
              <a:rPr kumimoji="1" lang="ja-JP" altLang="en-US" sz="1050" dirty="0" smtClean="0">
                <a:solidFill>
                  <a:schemeClr val="tx1"/>
                </a:solidFill>
                <a:latin typeface="+mn-ea"/>
              </a:rPr>
              <a:t>を示し記入</a:t>
            </a:r>
            <a:endParaRPr kumimoji="1" lang="en-US" altLang="ja-JP" sz="1050" dirty="0" smtClean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en-US" altLang="ja-JP" sz="105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ja-JP" sz="1050" dirty="0" smtClean="0">
                <a:solidFill>
                  <a:schemeClr val="tx1"/>
                </a:solidFill>
                <a:latin typeface="+mn-ea"/>
              </a:rPr>
              <a:t>    </a:t>
            </a:r>
            <a:r>
              <a:rPr kumimoji="1" lang="ja-JP" altLang="en-US" sz="1050" dirty="0" smtClean="0">
                <a:solidFill>
                  <a:schemeClr val="tx1"/>
                </a:solidFill>
                <a:latin typeface="+mn-ea"/>
              </a:rPr>
              <a:t>漏れを確認</a:t>
            </a:r>
            <a:endParaRPr kumimoji="1" lang="en-US" altLang="ja-JP" sz="1050" dirty="0" smtClean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 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③ </a:t>
            </a:r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次の係を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案内</a:t>
            </a:r>
            <a:endParaRPr lang="ja-JP" altLang="en-US" sz="10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6" name="スマイル 35"/>
          <p:cNvSpPr/>
          <p:nvPr/>
        </p:nvSpPr>
        <p:spPr>
          <a:xfrm>
            <a:off x="5259887" y="4031325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7" name="スマイル 36"/>
          <p:cNvSpPr/>
          <p:nvPr/>
        </p:nvSpPr>
        <p:spPr>
          <a:xfrm>
            <a:off x="5259887" y="3354944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8" name="スマイル 37"/>
          <p:cNvSpPr/>
          <p:nvPr/>
        </p:nvSpPr>
        <p:spPr>
          <a:xfrm>
            <a:off x="5273427" y="3681870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3479798" y="2176195"/>
            <a:ext cx="2028306" cy="854309"/>
          </a:xfrm>
          <a:prstGeom prst="rect">
            <a:avLst/>
          </a:prstGeom>
          <a:solidFill>
            <a:schemeClr val="accent3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>
                <a:solidFill>
                  <a:schemeClr val="tx1"/>
                </a:solidFill>
                <a:latin typeface="+mn-ea"/>
              </a:rPr>
              <a:t>5</a:t>
            </a:r>
            <a:r>
              <a:rPr lang="en-US" altLang="ja-JP" sz="1050" b="1" u="sng" dirty="0" smtClean="0">
                <a:solidFill>
                  <a:schemeClr val="tx1"/>
                </a:solidFill>
                <a:latin typeface="+mn-ea"/>
              </a:rPr>
              <a:t>. </a:t>
            </a:r>
            <a:r>
              <a:rPr lang="ja-JP" altLang="en-US" sz="1050" b="1" u="sng" dirty="0" smtClean="0">
                <a:solidFill>
                  <a:schemeClr val="tx1"/>
                </a:solidFill>
                <a:latin typeface="+mn-ea"/>
              </a:rPr>
              <a:t>接種係</a:t>
            </a:r>
            <a:endParaRPr lang="en-US" altLang="ja-JP" sz="1050" b="1" u="sng" dirty="0" smtClean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 ① 接種者を呼込み</a:t>
            </a:r>
            <a:endParaRPr lang="en-US" altLang="ja-JP" sz="1050" dirty="0" smtClean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 ②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 医師と本人の署名を確認</a:t>
            </a:r>
            <a:endParaRPr lang="en-US" altLang="ja-JP" sz="1050" dirty="0" smtClean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 ③ ワクチンを注射</a:t>
            </a:r>
            <a:endParaRPr lang="en-US" altLang="ja-JP" sz="1050" dirty="0" smtClean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 ④ 次の係を案内</a:t>
            </a:r>
            <a:endParaRPr lang="en-US" altLang="ja-JP" sz="105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45942" y="59350"/>
            <a:ext cx="8977138" cy="34742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tx1"/>
                </a:solidFill>
                <a:latin typeface="+mn-ea"/>
              </a:rPr>
              <a:t>【</a:t>
            </a:r>
            <a:r>
              <a:rPr kumimoji="1" lang="ja-JP" altLang="en-US" b="1" dirty="0" smtClean="0">
                <a:solidFill>
                  <a:schemeClr val="tx1"/>
                </a:solidFill>
                <a:latin typeface="+mn-ea"/>
              </a:rPr>
              <a:t>各係の動き</a:t>
            </a:r>
            <a:r>
              <a:rPr kumimoji="1" lang="en-US" altLang="ja-JP" b="1" dirty="0" smtClean="0">
                <a:solidFill>
                  <a:schemeClr val="tx1"/>
                </a:solidFill>
                <a:latin typeface="+mn-ea"/>
              </a:rPr>
              <a:t>】</a:t>
            </a:r>
            <a:r>
              <a:rPr kumimoji="1" lang="ja-JP" altLang="en-US" b="1" dirty="0" smtClean="0">
                <a:solidFill>
                  <a:schemeClr val="tx1"/>
                </a:solidFill>
                <a:latin typeface="+mn-ea"/>
              </a:rPr>
              <a:t>新型コロナウイルスワクチンの職場接種（全体像）</a:t>
            </a:r>
            <a:endParaRPr kumimoji="1" lang="en-US" altLang="ja-JP" b="1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2550322" y="6129320"/>
            <a:ext cx="342413" cy="449269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cxnSp>
        <p:nvCxnSpPr>
          <p:cNvPr id="13" name="直線コネクタ 12"/>
          <p:cNvCxnSpPr>
            <a:stCxn id="24" idx="3"/>
            <a:endCxn id="35" idx="1"/>
          </p:cNvCxnSpPr>
          <p:nvPr/>
        </p:nvCxnSpPr>
        <p:spPr>
          <a:xfrm>
            <a:off x="1763688" y="6173356"/>
            <a:ext cx="786634" cy="180599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/>
          <p:cNvSpPr/>
          <p:nvPr/>
        </p:nvSpPr>
        <p:spPr>
          <a:xfrm>
            <a:off x="1787878" y="4014116"/>
            <a:ext cx="565890" cy="495004"/>
          </a:xfrm>
          <a:prstGeom prst="rect">
            <a:avLst/>
          </a:prstGeom>
          <a:solidFill>
            <a:schemeClr val="accent6">
              <a:lumMod val="75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5" name="スマイル 4"/>
          <p:cNvSpPr/>
          <p:nvPr/>
        </p:nvSpPr>
        <p:spPr>
          <a:xfrm>
            <a:off x="2173767" y="4149080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" name="スマイル 6"/>
          <p:cNvSpPr/>
          <p:nvPr/>
        </p:nvSpPr>
        <p:spPr>
          <a:xfrm>
            <a:off x="2699792" y="3739636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" name="スマイル 7"/>
          <p:cNvSpPr/>
          <p:nvPr/>
        </p:nvSpPr>
        <p:spPr>
          <a:xfrm>
            <a:off x="2699792" y="3514938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" name="スマイル 8"/>
          <p:cNvSpPr/>
          <p:nvPr/>
        </p:nvSpPr>
        <p:spPr>
          <a:xfrm>
            <a:off x="6245046" y="3670079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49" name="直線コネクタ 48"/>
          <p:cNvCxnSpPr/>
          <p:nvPr/>
        </p:nvCxnSpPr>
        <p:spPr>
          <a:xfrm flipV="1">
            <a:off x="1737339" y="4500081"/>
            <a:ext cx="243632" cy="20267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 flipV="1">
            <a:off x="1763688" y="3462833"/>
            <a:ext cx="199147" cy="17203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/>
          <p:cNvCxnSpPr/>
          <p:nvPr/>
        </p:nvCxnSpPr>
        <p:spPr>
          <a:xfrm>
            <a:off x="3015642" y="2834053"/>
            <a:ext cx="1212278" cy="77907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>
            <a:stCxn id="40" idx="2"/>
          </p:cNvCxnSpPr>
          <p:nvPr/>
        </p:nvCxnSpPr>
        <p:spPr>
          <a:xfrm>
            <a:off x="4493951" y="3030504"/>
            <a:ext cx="729389" cy="52998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>
            <a:off x="5623890" y="2090486"/>
            <a:ext cx="621156" cy="142445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正方形/長方形 40"/>
          <p:cNvSpPr/>
          <p:nvPr/>
        </p:nvSpPr>
        <p:spPr>
          <a:xfrm>
            <a:off x="68264" y="440827"/>
            <a:ext cx="5665327" cy="1676903"/>
          </a:xfrm>
          <a:prstGeom prst="rect">
            <a:avLst/>
          </a:prstGeom>
          <a:solidFill>
            <a:schemeClr val="accent1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6. </a:t>
            </a:r>
            <a:r>
              <a:rPr lang="ja-JP" altLang="en-US" sz="1050" b="1" u="sng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接種確認・予診票回収</a:t>
            </a:r>
            <a:r>
              <a:rPr lang="en-US" altLang="ja-JP" sz="1050" b="1" u="sng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/</a:t>
            </a:r>
            <a:r>
              <a:rPr lang="ja-JP" altLang="en-US" sz="1050" b="1" u="sng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仕分係</a:t>
            </a:r>
            <a:endParaRPr lang="en-US" altLang="ja-JP" sz="1050" b="1" u="sng" dirty="0">
              <a:solidFill>
                <a:schemeClr val="tx1"/>
              </a:solidFill>
              <a:latin typeface="ＭＳ Ｐゴシック" panose="020B0600070205080204" pitchFamily="50" charset="-128"/>
            </a:endParaRPr>
          </a:p>
          <a:p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 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想定されるパターンは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3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種類（</a:t>
            </a:r>
            <a:r>
              <a:rPr lang="en-US" altLang="ja-JP" sz="105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A</a:t>
            </a:r>
            <a:r>
              <a:rPr lang="ja-JP" altLang="en-US" sz="105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：接種券一体型予診票　</a:t>
            </a:r>
            <a:r>
              <a:rPr lang="en-US" altLang="ja-JP" sz="105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B</a:t>
            </a:r>
            <a:r>
              <a:rPr lang="ja-JP" altLang="en-US" sz="105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：シール型接種券　</a:t>
            </a:r>
            <a:r>
              <a:rPr lang="en-US" altLang="ja-JP" sz="105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C</a:t>
            </a:r>
            <a:r>
              <a:rPr lang="ja-JP" altLang="en-US" sz="105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：接種券無し）</a:t>
            </a:r>
            <a:endParaRPr lang="en-US" altLang="ja-JP" sz="1050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 ① 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A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：接種券一体型予診票</a:t>
            </a:r>
            <a:endParaRPr lang="en-US" altLang="ja-JP" sz="1050" dirty="0">
              <a:solidFill>
                <a:schemeClr val="tx1"/>
              </a:solidFill>
              <a:latin typeface="ＭＳ Ｐゴシック" panose="020B0600070205080204" pitchFamily="50" charset="-128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　　　　予診票に、ロットシール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(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小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)</a:t>
            </a:r>
            <a:r>
              <a:rPr lang="ja-JP" altLang="en-US" sz="1050" dirty="0" err="1">
                <a:solidFill>
                  <a:schemeClr val="tx1"/>
                </a:solidFill>
                <a:latin typeface="ＭＳ Ｐゴシック" panose="020B0600070205080204" pitchFamily="50" charset="-128"/>
              </a:rPr>
              <a:t>を貼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付け</a:t>
            </a:r>
            <a:endParaRPr lang="en-US" altLang="ja-JP" sz="1050" dirty="0">
              <a:solidFill>
                <a:schemeClr val="tx1"/>
              </a:solidFill>
              <a:latin typeface="ＭＳ Ｐゴシック" panose="020B0600070205080204" pitchFamily="50" charset="-128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　　 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B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：シール型接種券</a:t>
            </a:r>
            <a:endParaRPr lang="en-US" altLang="ja-JP" sz="1050" dirty="0">
              <a:solidFill>
                <a:schemeClr val="tx1"/>
              </a:solidFill>
              <a:latin typeface="ＭＳ Ｐゴシック" panose="020B0600070205080204" pitchFamily="50" charset="-128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　　　　予診票に、ロットシール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(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小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) 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＆接種券を貼付け</a:t>
            </a:r>
            <a:endParaRPr lang="en-US" altLang="ja-JP" sz="1050" dirty="0">
              <a:solidFill>
                <a:schemeClr val="tx1"/>
              </a:solidFill>
              <a:latin typeface="ＭＳ Ｐゴシック" panose="020B0600070205080204" pitchFamily="50" charset="-128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　　 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C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：接種券無し</a:t>
            </a:r>
            <a:endParaRPr lang="en-US" altLang="ja-JP" sz="1050" dirty="0">
              <a:solidFill>
                <a:schemeClr val="tx1"/>
              </a:solidFill>
              <a:latin typeface="ＭＳ Ｐゴシック" panose="020B0600070205080204" pitchFamily="50" charset="-128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　　　　予診票には何も貼らない</a:t>
            </a:r>
            <a:endParaRPr lang="en-US" altLang="ja-JP" sz="1050" dirty="0">
              <a:solidFill>
                <a:schemeClr val="tx1"/>
              </a:solidFill>
              <a:latin typeface="ＭＳ Ｐゴシック" panose="020B0600070205080204" pitchFamily="50" charset="-128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 ② 接種記録書に、ロットシール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(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大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)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を貼り付け、押印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(</a:t>
            </a:r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接種日・接種会場</a:t>
            </a:r>
            <a:r>
              <a:rPr lang="en-US" altLang="ja-JP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)</a:t>
            </a: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</a:rPr>
              <a:t> ③ 待機終了時刻メモを交付、観察スペースを案内、予診票を茶箱へ仕分け</a:t>
            </a:r>
            <a:endParaRPr lang="en-US" altLang="ja-JP" sz="1050" dirty="0">
              <a:solidFill>
                <a:schemeClr val="tx1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6066883" y="1340768"/>
            <a:ext cx="2731164" cy="82131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>
                <a:solidFill>
                  <a:schemeClr val="bg1"/>
                </a:solidFill>
                <a:latin typeface="+mn-ea"/>
              </a:rPr>
              <a:t>8</a:t>
            </a:r>
            <a:r>
              <a:rPr lang="en-US" altLang="ja-JP" sz="1050" b="1" u="sng" dirty="0" smtClean="0">
                <a:solidFill>
                  <a:schemeClr val="bg1"/>
                </a:solidFill>
                <a:latin typeface="+mn-ea"/>
              </a:rPr>
              <a:t>. </a:t>
            </a:r>
            <a:r>
              <a:rPr lang="ja-JP" altLang="en-US" sz="1050" b="1" u="sng" dirty="0" smtClean="0">
                <a:solidFill>
                  <a:schemeClr val="bg1"/>
                </a:solidFill>
                <a:latin typeface="+mn-ea"/>
              </a:rPr>
              <a:t>状態観察</a:t>
            </a:r>
            <a:r>
              <a:rPr lang="ja-JP" altLang="en-US" sz="1050" b="1" u="sng" dirty="0">
                <a:solidFill>
                  <a:schemeClr val="bg1"/>
                </a:solidFill>
                <a:latin typeface="+mn-ea"/>
              </a:rPr>
              <a:t>・待機終了時刻</a:t>
            </a:r>
            <a:r>
              <a:rPr lang="ja-JP" altLang="en-US" sz="1050" b="1" u="sng" dirty="0" smtClean="0">
                <a:solidFill>
                  <a:schemeClr val="bg1"/>
                </a:solidFill>
                <a:latin typeface="+mn-ea"/>
              </a:rPr>
              <a:t>確認係</a:t>
            </a:r>
            <a:endParaRPr kumimoji="1" lang="en-US" altLang="ja-JP" sz="1050" b="1" u="sng" dirty="0" smtClean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050" dirty="0" smtClean="0">
                <a:solidFill>
                  <a:schemeClr val="bg1"/>
                </a:solidFill>
                <a:latin typeface="+mn-ea"/>
              </a:rPr>
              <a:t> ① 体調不良者等がいないかを観察</a:t>
            </a:r>
            <a:endParaRPr lang="en-US" altLang="ja-JP" sz="1050" dirty="0" smtClean="0">
              <a:solidFill>
                <a:schemeClr val="bg1"/>
              </a:solidFill>
              <a:latin typeface="+mn-ea"/>
            </a:endParaRPr>
          </a:p>
          <a:p>
            <a:pPr marL="177800" indent="-177800"/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 </a:t>
            </a:r>
            <a:r>
              <a:rPr lang="ja-JP" altLang="en-US" sz="1050" dirty="0" smtClean="0">
                <a:solidFill>
                  <a:schemeClr val="bg1"/>
                </a:solidFill>
                <a:latin typeface="+mn-ea"/>
              </a:rPr>
              <a:t>② 待機終了時刻メモを確認、退場を案内</a:t>
            </a:r>
            <a:endParaRPr lang="en-US" altLang="ja-JP" sz="1050" dirty="0" smtClean="0">
              <a:solidFill>
                <a:schemeClr val="bg1"/>
              </a:solidFill>
              <a:latin typeface="+mn-ea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bg1"/>
                </a:solidFill>
                <a:latin typeface="+mn-ea"/>
              </a:rPr>
              <a:t> ③ 待機終了時刻メモの廃棄を案内</a:t>
            </a:r>
            <a:endParaRPr lang="en-US" altLang="ja-JP" sz="1050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9" name="スマイル 38"/>
          <p:cNvSpPr/>
          <p:nvPr/>
        </p:nvSpPr>
        <p:spPr>
          <a:xfrm>
            <a:off x="7012693" y="3046748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89" name="直線コネクタ 88"/>
          <p:cNvCxnSpPr>
            <a:endCxn id="39" idx="0"/>
          </p:cNvCxnSpPr>
          <p:nvPr/>
        </p:nvCxnSpPr>
        <p:spPr>
          <a:xfrm>
            <a:off x="6898976" y="2744087"/>
            <a:ext cx="203717" cy="3026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スマイル 51"/>
          <p:cNvSpPr/>
          <p:nvPr/>
        </p:nvSpPr>
        <p:spPr>
          <a:xfrm>
            <a:off x="2625189" y="6158205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4265928" y="3551054"/>
            <a:ext cx="306072" cy="938679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11" name="スマイル 10"/>
          <p:cNvSpPr/>
          <p:nvPr/>
        </p:nvSpPr>
        <p:spPr>
          <a:xfrm>
            <a:off x="4324821" y="3654222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2" name="スマイル 11"/>
          <p:cNvSpPr/>
          <p:nvPr/>
        </p:nvSpPr>
        <p:spPr>
          <a:xfrm>
            <a:off x="4324821" y="3931106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68264" y="2177645"/>
            <a:ext cx="2921003" cy="854309"/>
          </a:xfrm>
          <a:prstGeom prst="rect">
            <a:avLst/>
          </a:prstGeom>
          <a:solidFill>
            <a:srgbClr val="FFFF66">
              <a:alpha val="9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 smtClean="0">
                <a:solidFill>
                  <a:schemeClr val="tx1"/>
                </a:solidFill>
                <a:latin typeface="+mn-ea"/>
              </a:rPr>
              <a:t>4. </a:t>
            </a:r>
            <a:r>
              <a:rPr lang="ja-JP" altLang="en-US" sz="1050" b="1" u="sng" dirty="0" smtClean="0">
                <a:solidFill>
                  <a:schemeClr val="tx1"/>
                </a:solidFill>
                <a:latin typeface="+mn-ea"/>
              </a:rPr>
              <a:t>予診係</a:t>
            </a:r>
            <a:endParaRPr lang="en-US" altLang="ja-JP" sz="1050" b="1" u="sng" dirty="0" smtClean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 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① 接種者を呼込み</a:t>
            </a:r>
            <a:endParaRPr lang="en-US" altLang="ja-JP" sz="1050" dirty="0" smtClean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②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診察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によりワクチン接種の可否を判断</a:t>
            </a:r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・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署名</a:t>
            </a:r>
            <a:endParaRPr lang="en-US" altLang="ja-JP" sz="1050" dirty="0" smtClean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 ③ ワクチン接種量、接種日を記入</a:t>
            </a:r>
            <a:endParaRPr lang="en-US" altLang="ja-JP" sz="1050" dirty="0" smtClean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 ④ 次の係を案内</a:t>
            </a:r>
            <a:endParaRPr lang="en-US" altLang="ja-JP" sz="105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9" name="スマイル 58"/>
          <p:cNvSpPr/>
          <p:nvPr/>
        </p:nvSpPr>
        <p:spPr>
          <a:xfrm>
            <a:off x="2625189" y="6403926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0" name="スマイル 59"/>
          <p:cNvSpPr/>
          <p:nvPr/>
        </p:nvSpPr>
        <p:spPr>
          <a:xfrm>
            <a:off x="5256398" y="4322492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7" name="スマイル 56"/>
          <p:cNvSpPr/>
          <p:nvPr/>
        </p:nvSpPr>
        <p:spPr>
          <a:xfrm>
            <a:off x="7237721" y="4265332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6062659" y="2218512"/>
            <a:ext cx="2080068" cy="528884"/>
          </a:xfrm>
          <a:prstGeom prst="rect">
            <a:avLst/>
          </a:prstGeom>
          <a:solidFill>
            <a:schemeClr val="tx2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 smtClean="0">
                <a:solidFill>
                  <a:schemeClr val="tx1"/>
                </a:solidFill>
                <a:latin typeface="+mn-ea"/>
              </a:rPr>
              <a:t>7.</a:t>
            </a:r>
            <a:r>
              <a:rPr kumimoji="1" lang="en-US" altLang="ja-JP" sz="1050" b="1" u="sng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ja-JP" altLang="en-US" sz="1050" b="1" u="sng" dirty="0" smtClean="0">
                <a:solidFill>
                  <a:schemeClr val="tx1"/>
                </a:solidFill>
                <a:latin typeface="+mn-ea"/>
              </a:rPr>
              <a:t>救護</a:t>
            </a:r>
            <a:r>
              <a:rPr kumimoji="1" lang="ja-JP" altLang="en-US" sz="1050" b="1" u="sng" dirty="0" smtClean="0">
                <a:solidFill>
                  <a:schemeClr val="tx1"/>
                </a:solidFill>
                <a:latin typeface="+mn-ea"/>
              </a:rPr>
              <a:t>係</a:t>
            </a:r>
            <a:endParaRPr kumimoji="1" lang="en-US" altLang="ja-JP" sz="1050" b="1" dirty="0" smtClean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en-US" altLang="ja-JP" sz="1050">
                <a:solidFill>
                  <a:schemeClr val="tx1"/>
                </a:solidFill>
                <a:latin typeface="+mn-ea"/>
              </a:rPr>
              <a:t>※</a:t>
            </a:r>
            <a:r>
              <a:rPr lang="ja-JP" altLang="en-US" sz="105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症状の確認、必要な応急処置</a:t>
            </a:r>
            <a:endParaRPr lang="ja-JP" altLang="en-US" sz="10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6" name="スマイル 65"/>
          <p:cNvSpPr/>
          <p:nvPr/>
        </p:nvSpPr>
        <p:spPr>
          <a:xfrm>
            <a:off x="1800971" y="4283075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8" name="スマイル 67"/>
          <p:cNvSpPr/>
          <p:nvPr/>
        </p:nvSpPr>
        <p:spPr>
          <a:xfrm>
            <a:off x="1800971" y="4045083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3" name="スマイル 72"/>
          <p:cNvSpPr/>
          <p:nvPr/>
        </p:nvSpPr>
        <p:spPr>
          <a:xfrm>
            <a:off x="2691101" y="3291281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4" name="スマイル 73"/>
          <p:cNvSpPr/>
          <p:nvPr/>
        </p:nvSpPr>
        <p:spPr>
          <a:xfrm>
            <a:off x="2691573" y="3068960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7740352" y="692696"/>
            <a:ext cx="1336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200" dirty="0" smtClean="0">
                <a:latin typeface="+mn-ea"/>
              </a:rPr>
              <a:t>： </a:t>
            </a:r>
            <a:r>
              <a:rPr lang="ja-JP" altLang="en-US" sz="1200" dirty="0" smtClean="0">
                <a:latin typeface="+mn-ea"/>
              </a:rPr>
              <a:t>運営</a:t>
            </a:r>
            <a:r>
              <a:rPr lang="ja-JP" altLang="en-US" sz="1200" dirty="0">
                <a:latin typeface="+mn-ea"/>
              </a:rPr>
              <a:t>スタッフ</a:t>
            </a:r>
            <a:endParaRPr kumimoji="1" lang="ja-JP" altLang="en-US" sz="1200" dirty="0">
              <a:latin typeface="+mn-ea"/>
            </a:endParaRPr>
          </a:p>
        </p:txBody>
      </p:sp>
      <p:sp>
        <p:nvSpPr>
          <p:cNvPr id="87" name="スマイル 86"/>
          <p:cNvSpPr/>
          <p:nvPr/>
        </p:nvSpPr>
        <p:spPr>
          <a:xfrm>
            <a:off x="7815725" y="744282"/>
            <a:ext cx="180655" cy="178698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7391361" y="472313"/>
            <a:ext cx="17270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200" dirty="0" smtClean="0">
                <a:latin typeface="+mn-ea"/>
              </a:rPr>
              <a:t>： </a:t>
            </a:r>
            <a:r>
              <a:rPr lang="ja-JP" altLang="en-US" sz="1200" dirty="0" smtClean="0">
                <a:latin typeface="+mn-ea"/>
              </a:rPr>
              <a:t>ドクター</a:t>
            </a:r>
            <a:r>
              <a:rPr lang="en-US" altLang="ja-JP" sz="1200" dirty="0" smtClean="0">
                <a:latin typeface="+mn-ea"/>
              </a:rPr>
              <a:t>/</a:t>
            </a:r>
            <a:r>
              <a:rPr lang="ja-JP" altLang="en-US" sz="1200" dirty="0" smtClean="0">
                <a:latin typeface="+mn-ea"/>
              </a:rPr>
              <a:t>ナース</a:t>
            </a:r>
            <a:endParaRPr kumimoji="1" lang="ja-JP" altLang="en-US" sz="1200" dirty="0">
              <a:latin typeface="+mn-ea"/>
            </a:endParaRPr>
          </a:p>
        </p:txBody>
      </p:sp>
      <p:sp>
        <p:nvSpPr>
          <p:cNvPr id="90" name="スマイル 89"/>
          <p:cNvSpPr/>
          <p:nvPr/>
        </p:nvSpPr>
        <p:spPr>
          <a:xfrm>
            <a:off x="7668344" y="523899"/>
            <a:ext cx="180655" cy="179554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1" name="スマイル 90"/>
          <p:cNvSpPr/>
          <p:nvPr/>
        </p:nvSpPr>
        <p:spPr>
          <a:xfrm>
            <a:off x="4319548" y="4185104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4" name="スマイル 113"/>
          <p:cNvSpPr/>
          <p:nvPr/>
        </p:nvSpPr>
        <p:spPr>
          <a:xfrm>
            <a:off x="6488395" y="3670079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5" name="スマイル 114"/>
          <p:cNvSpPr/>
          <p:nvPr/>
        </p:nvSpPr>
        <p:spPr>
          <a:xfrm>
            <a:off x="6751135" y="4169726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6" name="スマイル 115"/>
          <p:cNvSpPr/>
          <p:nvPr/>
        </p:nvSpPr>
        <p:spPr>
          <a:xfrm>
            <a:off x="6227917" y="4169726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7" name="スマイル 116"/>
          <p:cNvSpPr/>
          <p:nvPr/>
        </p:nvSpPr>
        <p:spPr>
          <a:xfrm>
            <a:off x="6471266" y="4169726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145" name="直線コネクタ 144"/>
          <p:cNvCxnSpPr/>
          <p:nvPr/>
        </p:nvCxnSpPr>
        <p:spPr>
          <a:xfrm flipH="1">
            <a:off x="7445024" y="2176195"/>
            <a:ext cx="1246246" cy="208343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正方形/長方形 2"/>
          <p:cNvSpPr/>
          <p:nvPr/>
        </p:nvSpPr>
        <p:spPr>
          <a:xfrm>
            <a:off x="2241395" y="4719561"/>
            <a:ext cx="3151393" cy="1372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/>
          <p:cNvSpPr/>
          <p:nvPr/>
        </p:nvSpPr>
        <p:spPr>
          <a:xfrm>
            <a:off x="5636421" y="4654551"/>
            <a:ext cx="3218552" cy="1295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5078986" y="4811320"/>
            <a:ext cx="3524298" cy="1094927"/>
          </a:xfrm>
          <a:prstGeom prst="rect">
            <a:avLst/>
          </a:prstGeom>
          <a:solidFill>
            <a:srgbClr val="00206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050" b="1" u="sng" dirty="0" smtClean="0">
                <a:solidFill>
                  <a:schemeClr val="bg1"/>
                </a:solidFill>
                <a:latin typeface="+mn-ea"/>
              </a:rPr>
              <a:t>9. </a:t>
            </a:r>
            <a:r>
              <a:rPr lang="ja-JP" altLang="en-US" sz="1050" b="1" u="sng" dirty="0" smtClean="0">
                <a:solidFill>
                  <a:schemeClr val="bg1"/>
                </a:solidFill>
                <a:latin typeface="+mn-ea"/>
              </a:rPr>
              <a:t>運営統括係</a:t>
            </a:r>
            <a:endParaRPr lang="en-US" altLang="ja-JP" sz="1050" b="1" u="sng" dirty="0" smtClean="0">
              <a:solidFill>
                <a:schemeClr val="bg1"/>
              </a:solidFill>
              <a:latin typeface="+mn-ea"/>
            </a:endParaRPr>
          </a:p>
          <a:p>
            <a:r>
              <a:rPr lang="en-US" altLang="ja-JP" sz="1050" dirty="0" smtClean="0">
                <a:solidFill>
                  <a:schemeClr val="bg1"/>
                </a:solidFill>
                <a:latin typeface="+mn-ea"/>
              </a:rPr>
              <a:t>※</a:t>
            </a:r>
            <a:r>
              <a:rPr lang="ja-JP" altLang="en-US" sz="1050" dirty="0" smtClean="0">
                <a:solidFill>
                  <a:schemeClr val="bg1"/>
                </a:solidFill>
                <a:latin typeface="+mn-ea"/>
              </a:rPr>
              <a:t> イレギュラー対応</a:t>
            </a:r>
            <a:endParaRPr lang="en-US" altLang="ja-JP" sz="1050" dirty="0" smtClean="0">
              <a:solidFill>
                <a:schemeClr val="bg1"/>
              </a:solidFill>
              <a:latin typeface="+mn-ea"/>
            </a:endParaRPr>
          </a:p>
          <a:p>
            <a:pPr marL="177800" indent="-177800"/>
            <a:r>
              <a:rPr lang="en-US" altLang="ja-JP" sz="1050" dirty="0" smtClean="0">
                <a:solidFill>
                  <a:schemeClr val="bg1"/>
                </a:solidFill>
                <a:latin typeface="+mn-ea"/>
              </a:rPr>
              <a:t>※</a:t>
            </a:r>
            <a:r>
              <a:rPr lang="ja-JP" altLang="en-US" sz="1050" dirty="0" smtClean="0">
                <a:solidFill>
                  <a:schemeClr val="bg1"/>
                </a:solidFill>
                <a:latin typeface="+mn-ea"/>
              </a:rPr>
              <a:t> ワクチン</a:t>
            </a: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接種会場運営</a:t>
            </a:r>
            <a:r>
              <a:rPr lang="ja-JP" altLang="en-US" sz="1050" dirty="0" smtClean="0">
                <a:solidFill>
                  <a:schemeClr val="bg1"/>
                </a:solidFill>
                <a:latin typeface="+mn-ea"/>
              </a:rPr>
              <a:t>報告書を記入・提出</a:t>
            </a:r>
            <a:endParaRPr lang="en-US" altLang="ja-JP" sz="1050" dirty="0" smtClean="0">
              <a:solidFill>
                <a:schemeClr val="bg1"/>
              </a:solidFill>
              <a:latin typeface="+mn-ea"/>
            </a:endParaRPr>
          </a:p>
          <a:p>
            <a:pPr marL="177800" indent="-177800"/>
            <a:r>
              <a:rPr lang="en-US" altLang="ja-JP" sz="1050" dirty="0" smtClean="0">
                <a:solidFill>
                  <a:schemeClr val="bg1"/>
                </a:solidFill>
                <a:latin typeface="+mn-ea"/>
              </a:rPr>
              <a:t>※</a:t>
            </a:r>
            <a:r>
              <a:rPr lang="ja-JP" altLang="en-US" sz="1050" dirty="0" smtClean="0">
                <a:solidFill>
                  <a:schemeClr val="bg1"/>
                </a:solidFill>
                <a:latin typeface="+mn-ea"/>
              </a:rPr>
              <a:t> キャンセル枠</a:t>
            </a: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の</a:t>
            </a:r>
            <a:r>
              <a:rPr lang="ja-JP" altLang="en-US" sz="1050" dirty="0" smtClean="0">
                <a:solidFill>
                  <a:schemeClr val="bg1"/>
                </a:solidFill>
                <a:latin typeface="+mn-ea"/>
              </a:rPr>
              <a:t>消化対応</a:t>
            </a:r>
            <a:endParaRPr lang="en-US" altLang="ja-JP" sz="1050" dirty="0" smtClean="0">
              <a:solidFill>
                <a:schemeClr val="bg1"/>
              </a:solidFill>
              <a:latin typeface="+mn-ea"/>
            </a:endParaRPr>
          </a:p>
          <a:p>
            <a:pPr marL="177800" indent="-177800"/>
            <a:r>
              <a:rPr lang="en-US" altLang="ja-JP" sz="1050" dirty="0" smtClean="0">
                <a:solidFill>
                  <a:schemeClr val="bg1"/>
                </a:solidFill>
                <a:latin typeface="+mn-ea"/>
              </a:rPr>
              <a:t>※</a:t>
            </a:r>
            <a:r>
              <a:rPr lang="ja-JP" altLang="en-US" sz="1050" dirty="0" smtClean="0">
                <a:solidFill>
                  <a:schemeClr val="bg1"/>
                </a:solidFill>
                <a:latin typeface="+mn-ea"/>
              </a:rPr>
              <a:t> 回収した接種券</a:t>
            </a:r>
            <a:r>
              <a:rPr lang="en-US" altLang="ja-JP" sz="1050" dirty="0" smtClean="0">
                <a:solidFill>
                  <a:schemeClr val="bg1"/>
                </a:solidFill>
                <a:latin typeface="+mn-ea"/>
              </a:rPr>
              <a:t>)</a:t>
            </a:r>
            <a:r>
              <a:rPr lang="ja-JP" altLang="en-US" sz="1050" dirty="0" smtClean="0">
                <a:solidFill>
                  <a:schemeClr val="bg1"/>
                </a:solidFill>
                <a:latin typeface="+mn-ea"/>
              </a:rPr>
              <a:t>および</a:t>
            </a: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予</a:t>
            </a:r>
            <a:r>
              <a:rPr lang="ja-JP" altLang="en-US" sz="1050" dirty="0" smtClean="0">
                <a:solidFill>
                  <a:schemeClr val="bg1"/>
                </a:solidFill>
                <a:latin typeface="+mn-ea"/>
              </a:rPr>
              <a:t>診票を確認、予</a:t>
            </a: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診票回収</a:t>
            </a:r>
            <a:r>
              <a:rPr lang="ja-JP" altLang="en-US" sz="1050" dirty="0" smtClean="0">
                <a:solidFill>
                  <a:schemeClr val="bg1"/>
                </a:solidFill>
                <a:latin typeface="+mn-ea"/>
              </a:rPr>
              <a:t>確認</a:t>
            </a:r>
            <a:endParaRPr lang="en-US" altLang="ja-JP" sz="1050" dirty="0" smtClean="0">
              <a:solidFill>
                <a:schemeClr val="bg1"/>
              </a:solidFill>
              <a:latin typeface="+mn-ea"/>
            </a:endParaRPr>
          </a:p>
          <a:p>
            <a:pPr marL="177800" indent="-177800"/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ja-JP" sz="1050" dirty="0" smtClean="0">
                <a:solidFill>
                  <a:schemeClr val="bg1"/>
                </a:solidFill>
                <a:latin typeface="+mn-ea"/>
              </a:rPr>
              <a:t>   </a:t>
            </a:r>
            <a:r>
              <a:rPr lang="ja-JP" altLang="en-US" sz="1050" dirty="0" smtClean="0">
                <a:solidFill>
                  <a:schemeClr val="bg1"/>
                </a:solidFill>
                <a:latin typeface="+mn-ea"/>
              </a:rPr>
              <a:t>シートと共に引渡し　　　　　　　　　　　　　　　　　　　　　　　　　　　　　　　　</a:t>
            </a:r>
            <a:endParaRPr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1619673" y="4759914"/>
            <a:ext cx="504056" cy="1372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60375" y="5567968"/>
            <a:ext cx="1703313" cy="1210776"/>
          </a:xfrm>
          <a:prstGeom prst="rect">
            <a:avLst/>
          </a:prstGeom>
          <a:solidFill>
            <a:schemeClr val="accent2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 smtClean="0">
                <a:solidFill>
                  <a:schemeClr val="tx1"/>
                </a:solidFill>
                <a:latin typeface="+mn-ea"/>
              </a:rPr>
              <a:t>1. </a:t>
            </a:r>
            <a:r>
              <a:rPr lang="ja-JP" altLang="en-US" sz="1050" b="1" u="sng" dirty="0" smtClean="0">
                <a:solidFill>
                  <a:schemeClr val="tx1"/>
                </a:solidFill>
                <a:latin typeface="+mn-ea"/>
              </a:rPr>
              <a:t>検温</a:t>
            </a:r>
            <a:r>
              <a:rPr lang="ja-JP" altLang="en-US" sz="1050" b="1" u="sng" dirty="0">
                <a:solidFill>
                  <a:schemeClr val="tx1"/>
                </a:solidFill>
                <a:latin typeface="+mn-ea"/>
              </a:rPr>
              <a:t>・</a:t>
            </a:r>
            <a:r>
              <a:rPr lang="ja-JP" altLang="en-US" sz="1050" b="1" u="sng" dirty="0" smtClean="0">
                <a:solidFill>
                  <a:schemeClr val="tx1"/>
                </a:solidFill>
                <a:latin typeface="+mn-ea"/>
              </a:rPr>
              <a:t>消毒係</a:t>
            </a:r>
            <a:endParaRPr kumimoji="1" lang="en-US" altLang="ja-JP" sz="1050" b="1" dirty="0" smtClean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 ① 手指消毒を案内</a:t>
            </a:r>
            <a:endParaRPr lang="en-US" altLang="ja-JP" sz="1050" dirty="0" smtClean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 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② </a:t>
            </a:r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マスク着用を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確認</a:t>
            </a:r>
            <a:endParaRPr lang="en-US" altLang="ja-JP" sz="1050" dirty="0" smtClean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 ③ </a:t>
            </a:r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検温、体温シールの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受取り、貼付けを確認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 ④ ワクチン接種希望者で</a:t>
            </a:r>
            <a:endParaRPr lang="en-US" altLang="ja-JP" sz="1050" dirty="0" smtClean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 あることを確認</a:t>
            </a:r>
            <a:endParaRPr kumimoji="1" lang="en-US" altLang="ja-JP" sz="105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60375" y="4383974"/>
            <a:ext cx="1676964" cy="1133258"/>
          </a:xfrm>
          <a:prstGeom prst="rect">
            <a:avLst/>
          </a:prstGeom>
          <a:solidFill>
            <a:schemeClr val="accent6">
              <a:lumMod val="75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 smtClean="0">
                <a:solidFill>
                  <a:schemeClr val="tx1"/>
                </a:solidFill>
                <a:latin typeface="+mn-ea"/>
              </a:rPr>
              <a:t>2. </a:t>
            </a:r>
            <a:r>
              <a:rPr lang="ja-JP" altLang="en-US" sz="1050" b="1" u="sng" dirty="0" smtClean="0">
                <a:solidFill>
                  <a:schemeClr val="tx1"/>
                </a:solidFill>
                <a:latin typeface="+mn-ea"/>
              </a:rPr>
              <a:t>本人</a:t>
            </a:r>
            <a:r>
              <a:rPr lang="ja-JP" altLang="en-US" sz="1050" b="1" u="sng" dirty="0">
                <a:solidFill>
                  <a:schemeClr val="tx1"/>
                </a:solidFill>
                <a:latin typeface="+mn-ea"/>
              </a:rPr>
              <a:t>確認・</a:t>
            </a:r>
            <a:r>
              <a:rPr lang="ja-JP" altLang="en-US" sz="1050" b="1" u="sng" dirty="0" smtClean="0">
                <a:solidFill>
                  <a:schemeClr val="tx1"/>
                </a:solidFill>
                <a:latin typeface="+mn-ea"/>
              </a:rPr>
              <a:t>受付係</a:t>
            </a:r>
            <a:endParaRPr lang="en-US" altLang="ja-JP" sz="1050" b="1" u="sng" dirty="0" smtClean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 ① </a:t>
            </a:r>
            <a:r>
              <a:rPr kumimoji="1" lang="ja-JP" altLang="en-US" sz="1050" dirty="0" smtClean="0">
                <a:solidFill>
                  <a:schemeClr val="tx1"/>
                </a:solidFill>
                <a:latin typeface="+mn-ea"/>
              </a:rPr>
              <a:t>本人確認、予約確認</a:t>
            </a:r>
            <a:endParaRPr kumimoji="1" lang="en-US" altLang="ja-JP" sz="1050" dirty="0" smtClean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 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② 前回接種日から</a:t>
            </a:r>
            <a:r>
              <a:rPr lang="en-US" altLang="ja-JP" sz="1050" dirty="0" smtClean="0">
                <a:solidFill>
                  <a:schemeClr val="tx1"/>
                </a:solidFill>
                <a:latin typeface="+mn-ea"/>
              </a:rPr>
              <a:t>6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ヵ月</a:t>
            </a:r>
            <a:endParaRPr lang="en-US" altLang="ja-JP" sz="1050" dirty="0" smtClean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　 経過してるか確認</a:t>
            </a:r>
            <a:endParaRPr lang="en-US" altLang="ja-JP" sz="1050" dirty="0" smtClean="0">
              <a:solidFill>
                <a:schemeClr val="tx1"/>
              </a:solidFill>
              <a:latin typeface="+mn-ea"/>
            </a:endParaRPr>
          </a:p>
          <a:p>
            <a:pPr marL="177800" indent="-177800"/>
            <a:r>
              <a:rPr lang="en-US" altLang="ja-JP" sz="1050" dirty="0">
                <a:solidFill>
                  <a:schemeClr val="tx1"/>
                </a:solidFill>
                <a:latin typeface="+mn-ea"/>
              </a:rPr>
              <a:t> 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③ 予診票・接種記録書・</a:t>
            </a:r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　 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      接種券の持参を確認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96" name="直線コネクタ 95"/>
          <p:cNvCxnSpPr>
            <a:endCxn id="32" idx="4"/>
          </p:cNvCxnSpPr>
          <p:nvPr/>
        </p:nvCxnSpPr>
        <p:spPr>
          <a:xfrm flipH="1" flipV="1">
            <a:off x="4744170" y="5070194"/>
            <a:ext cx="334816" cy="15900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スマイル 31"/>
          <p:cNvSpPr/>
          <p:nvPr/>
        </p:nvSpPr>
        <p:spPr>
          <a:xfrm>
            <a:off x="4572000" y="4809524"/>
            <a:ext cx="344340" cy="260670"/>
          </a:xfrm>
          <a:prstGeom prst="smileyFac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1259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3061</TotalTime>
  <Words>552</Words>
  <Application>Microsoft Office PowerPoint</Application>
  <PresentationFormat>画面に合わせる (4:3)</PresentationFormat>
  <Paragraphs>71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新細明體</vt:lpstr>
      <vt:lpstr>游ゴシック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>ITOCHU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鶴藤 章義</dc:creator>
  <cp:lastModifiedBy>向 萌々子</cp:lastModifiedBy>
  <cp:revision>308</cp:revision>
  <dcterms:created xsi:type="dcterms:W3CDTF">2018-06-20T08:47:28Z</dcterms:created>
  <dcterms:modified xsi:type="dcterms:W3CDTF">2022-02-16T07:08:45Z</dcterms:modified>
</cp:coreProperties>
</file>