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2"/>
  </p:notesMasterIdLst>
  <p:sldIdLst>
    <p:sldId id="274" r:id="rId2"/>
    <p:sldId id="275" r:id="rId3"/>
    <p:sldId id="276" r:id="rId4"/>
    <p:sldId id="281" r:id="rId5"/>
    <p:sldId id="277" r:id="rId6"/>
    <p:sldId id="330" r:id="rId7"/>
    <p:sldId id="278" r:id="rId8"/>
    <p:sldId id="280" r:id="rId9"/>
    <p:sldId id="279" r:id="rId10"/>
    <p:sldId id="282" r:id="rId11"/>
    <p:sldId id="335" r:id="rId12"/>
    <p:sldId id="336" r:id="rId13"/>
    <p:sldId id="337" r:id="rId14"/>
    <p:sldId id="323" r:id="rId15"/>
    <p:sldId id="325" r:id="rId16"/>
    <p:sldId id="333" r:id="rId17"/>
    <p:sldId id="285" r:id="rId18"/>
    <p:sldId id="286" r:id="rId19"/>
    <p:sldId id="321" r:id="rId20"/>
    <p:sldId id="320" r:id="rId21"/>
    <p:sldId id="328" r:id="rId22"/>
    <p:sldId id="270" r:id="rId23"/>
    <p:sldId id="271" r:id="rId24"/>
    <p:sldId id="284" r:id="rId25"/>
    <p:sldId id="273" r:id="rId26"/>
    <p:sldId id="283" r:id="rId27"/>
    <p:sldId id="334" r:id="rId28"/>
    <p:sldId id="326" r:id="rId29"/>
    <p:sldId id="287" r:id="rId30"/>
    <p:sldId id="288" r:id="rId31"/>
    <p:sldId id="289" r:id="rId32"/>
    <p:sldId id="290" r:id="rId33"/>
    <p:sldId id="291" r:id="rId34"/>
    <p:sldId id="292" r:id="rId35"/>
    <p:sldId id="293" r:id="rId36"/>
    <p:sldId id="294" r:id="rId37"/>
    <p:sldId id="295" r:id="rId38"/>
    <p:sldId id="296" r:id="rId39"/>
    <p:sldId id="297" r:id="rId40"/>
    <p:sldId id="298" r:id="rId41"/>
    <p:sldId id="299" r:id="rId42"/>
    <p:sldId id="300" r:id="rId43"/>
    <p:sldId id="301" r:id="rId44"/>
    <p:sldId id="302" r:id="rId45"/>
    <p:sldId id="303" r:id="rId46"/>
    <p:sldId id="304" r:id="rId47"/>
    <p:sldId id="305" r:id="rId48"/>
    <p:sldId id="306" r:id="rId49"/>
    <p:sldId id="307" r:id="rId50"/>
    <p:sldId id="308" r:id="rId51"/>
    <p:sldId id="309" r:id="rId52"/>
    <p:sldId id="310" r:id="rId53"/>
    <p:sldId id="311" r:id="rId54"/>
    <p:sldId id="312" r:id="rId55"/>
    <p:sldId id="313" r:id="rId56"/>
    <p:sldId id="314" r:id="rId57"/>
    <p:sldId id="315" r:id="rId58"/>
    <p:sldId id="316" r:id="rId59"/>
    <p:sldId id="317" r:id="rId60"/>
    <p:sldId id="318" r:id="rId61"/>
  </p:sldIdLst>
  <p:sldSz cx="9144000" cy="6858000" type="screen4x3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854" autoAdjust="0"/>
    <p:restoredTop sz="94660"/>
  </p:normalViewPr>
  <p:slideViewPr>
    <p:cSldViewPr showGuides="1">
      <p:cViewPr>
        <p:scale>
          <a:sx n="66" d="100"/>
          <a:sy n="66" d="100"/>
        </p:scale>
        <p:origin x="2580" y="9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18831" cy="495029"/>
          </a:xfrm>
          <a:prstGeom prst="rect">
            <a:avLst/>
          </a:prstGeom>
        </p:spPr>
        <p:txBody>
          <a:bodyPr vert="horz" lIns="91434" tIns="45717" rIns="91434" bIns="45717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4" y="1"/>
            <a:ext cx="2918831" cy="495029"/>
          </a:xfrm>
          <a:prstGeom prst="rect">
            <a:avLst/>
          </a:prstGeom>
        </p:spPr>
        <p:txBody>
          <a:bodyPr vert="horz" lIns="91434" tIns="45717" rIns="91434" bIns="45717" rtlCol="0"/>
          <a:lstStyle>
            <a:lvl1pPr algn="r">
              <a:defRPr sz="1200"/>
            </a:lvl1pPr>
          </a:lstStyle>
          <a:p>
            <a:fld id="{1B4A4104-3349-43CB-812D-24AB7BC8E330}" type="datetimeFigureOut">
              <a:rPr kumimoji="1" lang="ja-JP" altLang="en-US" smtClean="0"/>
              <a:t>2021/6/23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9350" y="1233488"/>
            <a:ext cx="443706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4" tIns="45717" rIns="91434" bIns="45717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748164"/>
            <a:ext cx="5388610" cy="3884861"/>
          </a:xfrm>
          <a:prstGeom prst="rect">
            <a:avLst/>
          </a:prstGeom>
        </p:spPr>
        <p:txBody>
          <a:bodyPr vert="horz" lIns="91434" tIns="45717" rIns="91434" bIns="45717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371286"/>
            <a:ext cx="2918831" cy="495028"/>
          </a:xfrm>
          <a:prstGeom prst="rect">
            <a:avLst/>
          </a:prstGeom>
        </p:spPr>
        <p:txBody>
          <a:bodyPr vert="horz" lIns="91434" tIns="45717" rIns="91434" bIns="45717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4" y="9371286"/>
            <a:ext cx="2918831" cy="495028"/>
          </a:xfrm>
          <a:prstGeom prst="rect">
            <a:avLst/>
          </a:prstGeom>
        </p:spPr>
        <p:txBody>
          <a:bodyPr vert="horz" lIns="91434" tIns="45717" rIns="91434" bIns="45717" rtlCol="0" anchor="b"/>
          <a:lstStyle>
            <a:lvl1pPr algn="r">
              <a:defRPr sz="1200"/>
            </a:lvl1pPr>
          </a:lstStyle>
          <a:p>
            <a:fld id="{AF9E41A1-1F5C-40C6-AE1F-240295C661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30295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665797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832405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110600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760927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415450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411000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232833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136522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922898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010869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56671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06538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20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945490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21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331225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22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010526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23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555543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24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716605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25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58001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26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998194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27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90961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28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323851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29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68338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164796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30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612332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31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315556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32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1215405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33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619875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34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2371448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35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3895192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36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5716457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37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3283957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38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4444455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39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92576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8190976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40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2811532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41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5421243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42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4947557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43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9986838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44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3402168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45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4263461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46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8670560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47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7239357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48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0808373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49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78547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8301537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50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9528236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51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1477904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52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7368934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53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5042455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54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5511048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55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8195803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56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0446864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57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4496817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58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5253189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59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44031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2032006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60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68819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74282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70215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88335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2021/6/23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85502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2021/6/23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65413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2021/6/23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75134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2021/6/23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68597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2021/6/23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76056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2021/6/23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04781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2021/6/23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04226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2021/6/23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66459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0745" y="116632"/>
            <a:ext cx="9041838" cy="4866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65105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2021/6/23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2987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2021/6/23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3839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EBB311-63CF-41BF-9198-30813CC31CC6}" type="datetimeFigureOut">
              <a:rPr kumimoji="1" lang="ja-JP" altLang="en-US" smtClean="0"/>
              <a:t>2021/6/23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9249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正方形/長方形 42"/>
          <p:cNvSpPr/>
          <p:nvPr/>
        </p:nvSpPr>
        <p:spPr>
          <a:xfrm>
            <a:off x="143508" y="116632"/>
            <a:ext cx="8856984" cy="2304256"/>
          </a:xfrm>
          <a:prstGeom prst="rect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54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1.</a:t>
            </a:r>
            <a:r>
              <a:rPr lang="ja-JP" altLang="en-US" sz="54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検温</a:t>
            </a:r>
            <a:r>
              <a:rPr lang="ja-JP" altLang="en-US" sz="54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・</a:t>
            </a:r>
            <a:r>
              <a:rPr lang="ja-JP" altLang="en-US" sz="54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消毒</a:t>
            </a:r>
            <a:endParaRPr lang="en-US" altLang="ja-JP" sz="5400" b="1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ja-JP" altLang="en-US" sz="3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（</a:t>
            </a:r>
            <a:r>
              <a:rPr lang="en-US" altLang="ja-JP" sz="3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Check Temperature</a:t>
            </a:r>
            <a:r>
              <a:rPr lang="ja-JP" altLang="en-US" sz="3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）</a:t>
            </a:r>
            <a:endParaRPr lang="en-US" altLang="ja-JP" sz="3200" b="1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43508" y="2564904"/>
            <a:ext cx="8856984" cy="4104456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(1) </a:t>
            </a: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マスク着用確認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(Wear a Mask)</a:t>
            </a:r>
          </a:p>
          <a:p>
            <a:pPr>
              <a:lnSpc>
                <a:spcPct val="150000"/>
              </a:lnSpc>
            </a:pP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(2) </a:t>
            </a: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手指消毒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(Sanitize </a:t>
            </a:r>
            <a:r>
              <a:rPr lang="en-US" altLang="ja-JP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Y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our Hands)</a:t>
            </a:r>
          </a:p>
          <a:p>
            <a:pPr>
              <a:lnSpc>
                <a:spcPct val="150000"/>
              </a:lnSpc>
            </a:pP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(3) </a:t>
            </a: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検温・体温シール受取り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/>
            </a:r>
            <a:b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</a:b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　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(Check Temperature and </a:t>
            </a:r>
            <a:r>
              <a:rPr lang="en-US" altLang="ja-JP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Receive 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a Sticker</a:t>
            </a:r>
            <a:r>
              <a:rPr lang="en-US" altLang="ja-JP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)</a:t>
            </a: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6296" y="5733256"/>
            <a:ext cx="1598599" cy="774944"/>
          </a:xfrm>
          <a:prstGeom prst="rect">
            <a:avLst/>
          </a:prstGeom>
        </p:spPr>
      </p:pic>
      <p:sp>
        <p:nvSpPr>
          <p:cNvPr id="5" name="正方形/長方形 4"/>
          <p:cNvSpPr/>
          <p:nvPr/>
        </p:nvSpPr>
        <p:spPr>
          <a:xfrm>
            <a:off x="6992607" y="6548490"/>
            <a:ext cx="2085976" cy="24174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9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伊藤忠 新型コロナワクチン接種会場</a:t>
            </a:r>
            <a:endParaRPr lang="en-US" altLang="ja-JP" sz="2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60776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正方形/長方形 42"/>
          <p:cNvSpPr/>
          <p:nvPr/>
        </p:nvSpPr>
        <p:spPr>
          <a:xfrm>
            <a:off x="143508" y="116632"/>
            <a:ext cx="8856984" cy="2304000"/>
          </a:xfrm>
          <a:prstGeom prst="rect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54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9.</a:t>
            </a:r>
            <a:r>
              <a:rPr lang="ja-JP" altLang="en-US" sz="54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状態観察・退出</a:t>
            </a:r>
            <a:endParaRPr lang="en-US" altLang="ja-JP" sz="5400" b="1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ja-JP" altLang="en-US" sz="3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（</a:t>
            </a:r>
            <a:r>
              <a:rPr lang="en-US" altLang="ja-JP" sz="3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Observation Area</a:t>
            </a:r>
            <a:r>
              <a:rPr lang="ja-JP" altLang="en-US" sz="3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）</a:t>
            </a:r>
            <a:endParaRPr lang="en-US" altLang="ja-JP" sz="3200" b="1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143508" y="2564904"/>
            <a:ext cx="8856984" cy="4104456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ja-JP" altLang="en-US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en-US" altLang="ja-JP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(1) 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15</a:t>
            </a: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分または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30</a:t>
            </a: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分の待機</a:t>
            </a:r>
            <a:endParaRPr lang="en-US" altLang="ja-JP" sz="24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(Stay for Monitoring about 15 to 30 Minuets)</a:t>
            </a:r>
          </a:p>
          <a:p>
            <a:pPr>
              <a:lnSpc>
                <a:spcPct val="150000"/>
              </a:lnSpc>
            </a:pPr>
            <a:r>
              <a:rPr lang="ja-JP" altLang="en-US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(2) </a:t>
            </a: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退出時に「</a:t>
            </a:r>
            <a:r>
              <a:rPr lang="ja-JP" altLang="en-US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待機終了時刻メモ」</a:t>
            </a: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を廃棄</a:t>
            </a:r>
            <a:endParaRPr lang="en-US" altLang="ja-JP" sz="24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en-US" altLang="ja-JP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(Discard the 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“Waiting End Time Memo")</a:t>
            </a:r>
            <a:endParaRPr lang="en-US" altLang="ja-JP" sz="2400" b="1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2400" b="1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6296" y="5733256"/>
            <a:ext cx="1598599" cy="774944"/>
          </a:xfrm>
          <a:prstGeom prst="rect">
            <a:avLst/>
          </a:prstGeom>
        </p:spPr>
      </p:pic>
      <p:sp>
        <p:nvSpPr>
          <p:cNvPr id="5" name="正方形/長方形 4"/>
          <p:cNvSpPr/>
          <p:nvPr/>
        </p:nvSpPr>
        <p:spPr>
          <a:xfrm>
            <a:off x="6992607" y="6548490"/>
            <a:ext cx="2085976" cy="24174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9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伊藤忠 新型コロナワクチン接種会場</a:t>
            </a:r>
            <a:endParaRPr lang="en-US" altLang="ja-JP" sz="2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605260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正方形/長方形 42"/>
          <p:cNvSpPr/>
          <p:nvPr/>
        </p:nvSpPr>
        <p:spPr>
          <a:xfrm>
            <a:off x="143508" y="188640"/>
            <a:ext cx="8856984" cy="3888432"/>
          </a:xfrm>
          <a:prstGeom prst="rect">
            <a:avLst/>
          </a:prstGeom>
          <a:solidFill>
            <a:srgbClr val="FF000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0000"/>
              </a:lnSpc>
            </a:pPr>
            <a:r>
              <a:rPr lang="en-US" altLang="ja-JP" sz="68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【STEP1】</a:t>
            </a:r>
          </a:p>
          <a:p>
            <a:pPr algn="ctr">
              <a:lnSpc>
                <a:spcPts val="10000"/>
              </a:lnSpc>
            </a:pPr>
            <a:r>
              <a:rPr lang="ja-JP" altLang="en-US" sz="68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予診票と接種記録書を</a:t>
            </a:r>
            <a:endParaRPr lang="en-US" altLang="ja-JP" sz="6800" b="1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>
              <a:lnSpc>
                <a:spcPts val="10000"/>
              </a:lnSpc>
            </a:pPr>
            <a:r>
              <a:rPr lang="ja-JP" altLang="en-US" sz="68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準備ください</a:t>
            </a:r>
            <a:endParaRPr lang="en-US" altLang="ja-JP" sz="6800" b="1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43508" y="4797152"/>
            <a:ext cx="798808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000" dirty="0"/>
              <a:t>・</a:t>
            </a:r>
            <a:r>
              <a:rPr kumimoji="1" lang="ja-JP" altLang="en-US" sz="8000" dirty="0" smtClean="0"/>
              <a:t>ロットシール貼付</a:t>
            </a:r>
            <a:endParaRPr kumimoji="1" lang="ja-JP" altLang="en-US" sz="8000" dirty="0"/>
          </a:p>
        </p:txBody>
      </p:sp>
    </p:spTree>
    <p:extLst>
      <p:ext uri="{BB962C8B-B14F-4D97-AF65-F5344CB8AC3E}">
        <p14:creationId xmlns:p14="http://schemas.microsoft.com/office/powerpoint/2010/main" val="2598906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正方形/長方形 42"/>
          <p:cNvSpPr/>
          <p:nvPr/>
        </p:nvSpPr>
        <p:spPr>
          <a:xfrm>
            <a:off x="143508" y="188640"/>
            <a:ext cx="8856984" cy="3888432"/>
          </a:xfrm>
          <a:prstGeom prst="rect">
            <a:avLst/>
          </a:prstGeom>
          <a:solidFill>
            <a:srgbClr val="FF000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0000"/>
              </a:lnSpc>
            </a:pPr>
            <a:r>
              <a:rPr lang="en-US" altLang="ja-JP" sz="68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【STEP2】</a:t>
            </a:r>
          </a:p>
          <a:p>
            <a:pPr algn="ctr">
              <a:lnSpc>
                <a:spcPts val="10000"/>
              </a:lnSpc>
            </a:pPr>
            <a:r>
              <a:rPr lang="ja-JP" altLang="en-US" sz="68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予診票と接種記録書を</a:t>
            </a:r>
            <a:endParaRPr lang="en-US" altLang="ja-JP" sz="6800" b="1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>
              <a:lnSpc>
                <a:spcPts val="10000"/>
              </a:lnSpc>
            </a:pPr>
            <a:r>
              <a:rPr lang="ja-JP" altLang="en-US" sz="68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準備ください</a:t>
            </a:r>
            <a:endParaRPr lang="en-US" altLang="ja-JP" sz="6800" b="1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-24124" y="4221088"/>
            <a:ext cx="9132628" cy="25596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0600"/>
              </a:lnSpc>
            </a:pPr>
            <a:r>
              <a:rPr lang="ja-JP" altLang="en-US" sz="7200" dirty="0" smtClean="0"/>
              <a:t>・</a:t>
            </a:r>
            <a:r>
              <a:rPr kumimoji="1" lang="ja-JP" altLang="en-US" sz="7200" dirty="0" smtClean="0"/>
              <a:t>接種券</a:t>
            </a:r>
            <a:r>
              <a:rPr kumimoji="1" lang="en-US" altLang="ja-JP" sz="7200" dirty="0" smtClean="0"/>
              <a:t>(</a:t>
            </a:r>
            <a:r>
              <a:rPr kumimoji="1" lang="ja-JP" altLang="en-US" sz="7200" dirty="0" smtClean="0"/>
              <a:t>クーポン</a:t>
            </a:r>
            <a:r>
              <a:rPr kumimoji="1" lang="en-US" altLang="ja-JP" sz="7200" dirty="0" smtClean="0"/>
              <a:t>)</a:t>
            </a:r>
            <a:r>
              <a:rPr kumimoji="1" lang="ja-JP" altLang="en-US" sz="7200" dirty="0" smtClean="0"/>
              <a:t>貼付</a:t>
            </a:r>
            <a:endParaRPr kumimoji="1" lang="en-US" altLang="ja-JP" sz="7200" dirty="0" smtClean="0"/>
          </a:p>
          <a:p>
            <a:r>
              <a:rPr lang="ja-JP" altLang="en-US" sz="7200" dirty="0" smtClean="0"/>
              <a:t>・会場名</a:t>
            </a:r>
            <a:r>
              <a:rPr lang="en-US" altLang="ja-JP" sz="7200" dirty="0" smtClean="0"/>
              <a:t>/</a:t>
            </a:r>
            <a:r>
              <a:rPr lang="ja-JP" altLang="en-US" sz="7200" dirty="0" smtClean="0"/>
              <a:t>日付押印</a:t>
            </a:r>
            <a:endParaRPr kumimoji="1" lang="ja-JP" altLang="en-US" sz="7200" dirty="0"/>
          </a:p>
        </p:txBody>
      </p:sp>
    </p:spTree>
    <p:extLst>
      <p:ext uri="{BB962C8B-B14F-4D97-AF65-F5344CB8AC3E}">
        <p14:creationId xmlns:p14="http://schemas.microsoft.com/office/powerpoint/2010/main" val="2911337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正方形/長方形 42"/>
          <p:cNvSpPr/>
          <p:nvPr/>
        </p:nvSpPr>
        <p:spPr>
          <a:xfrm>
            <a:off x="143508" y="188640"/>
            <a:ext cx="8856984" cy="3888432"/>
          </a:xfrm>
          <a:prstGeom prst="rect">
            <a:avLst/>
          </a:prstGeom>
          <a:solidFill>
            <a:srgbClr val="FF000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0000"/>
              </a:lnSpc>
            </a:pPr>
            <a:r>
              <a:rPr lang="en-US" altLang="ja-JP" sz="7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【STEP3】</a:t>
            </a:r>
          </a:p>
          <a:p>
            <a:pPr algn="ctr">
              <a:lnSpc>
                <a:spcPts val="10000"/>
              </a:lnSpc>
            </a:pPr>
            <a:r>
              <a:rPr lang="ja-JP" altLang="en-US" sz="7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予診票を</a:t>
            </a:r>
            <a:endParaRPr lang="en-US" altLang="ja-JP" sz="7200" b="1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>
              <a:lnSpc>
                <a:spcPts val="10000"/>
              </a:lnSpc>
            </a:pPr>
            <a:r>
              <a:rPr lang="ja-JP" altLang="en-US" sz="7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準備くださ</a:t>
            </a:r>
            <a:r>
              <a:rPr lang="ja-JP" altLang="en-US" sz="72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い</a:t>
            </a:r>
            <a:endParaRPr lang="en-US" altLang="ja-JP" sz="7200" b="1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204060" y="4161240"/>
            <a:ext cx="7680308" cy="27597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0400"/>
              </a:lnSpc>
            </a:pPr>
            <a:r>
              <a:rPr lang="ja-JP" altLang="en-US" sz="7200" dirty="0" smtClean="0"/>
              <a:t>・</a:t>
            </a:r>
            <a:r>
              <a:rPr kumimoji="1" lang="ja-JP" altLang="en-US" sz="7200" dirty="0" smtClean="0"/>
              <a:t>予診票確認</a:t>
            </a:r>
            <a:r>
              <a:rPr lang="en-US" altLang="ja-JP" sz="7200" dirty="0"/>
              <a:t>/</a:t>
            </a:r>
            <a:r>
              <a:rPr lang="ja-JP" altLang="en-US" sz="7200" dirty="0" smtClean="0"/>
              <a:t>回収</a:t>
            </a:r>
            <a:endParaRPr lang="en-US" altLang="ja-JP" sz="7200" dirty="0" smtClean="0"/>
          </a:p>
          <a:p>
            <a:pPr>
              <a:lnSpc>
                <a:spcPts val="10400"/>
              </a:lnSpc>
            </a:pPr>
            <a:r>
              <a:rPr lang="ja-JP" altLang="en-US" sz="7200" dirty="0" smtClean="0"/>
              <a:t>・終了時刻メモ交付</a:t>
            </a:r>
            <a:endParaRPr kumimoji="1" lang="ja-JP" altLang="en-US" sz="7200" dirty="0"/>
          </a:p>
        </p:txBody>
      </p:sp>
    </p:spTree>
    <p:extLst>
      <p:ext uri="{BB962C8B-B14F-4D97-AF65-F5344CB8AC3E}">
        <p14:creationId xmlns:p14="http://schemas.microsoft.com/office/powerpoint/2010/main" val="783735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正方形/長方形 42"/>
          <p:cNvSpPr/>
          <p:nvPr/>
        </p:nvSpPr>
        <p:spPr>
          <a:xfrm>
            <a:off x="143508" y="116632"/>
            <a:ext cx="8856984" cy="223224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5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書類を準備ください</a:t>
            </a:r>
          </a:p>
          <a:p>
            <a:pPr algn="ctr"/>
            <a:r>
              <a:rPr lang="en-US" altLang="ja-JP" sz="3200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(Prepare Documents)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143508" y="2492896"/>
            <a:ext cx="8856984" cy="4015304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ja-JP" altLang="en-US" sz="2400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・本人確認書類</a:t>
            </a:r>
            <a:r>
              <a:rPr lang="en-US" altLang="ja-JP" sz="2400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</a:t>
            </a:r>
            <a:r>
              <a:rPr lang="ja-JP" altLang="en-US" sz="2400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社員証・入館証など</a:t>
            </a:r>
            <a:r>
              <a:rPr lang="en-US" altLang="ja-JP" sz="2400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)</a:t>
            </a:r>
            <a:br>
              <a:rPr lang="en-US" altLang="ja-JP" sz="2400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</a:br>
            <a:r>
              <a:rPr lang="ja-JP" altLang="en-US" sz="2400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　</a:t>
            </a:r>
            <a:r>
              <a:rPr lang="en-US" altLang="ja-JP" sz="2400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(ID(Employee ID, </a:t>
            </a:r>
            <a:r>
              <a:rPr lang="en-US" altLang="ja-JP" sz="2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Admission Card</a:t>
            </a:r>
            <a:r>
              <a:rPr lang="en-US" altLang="ja-JP" sz="2400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, etc.))</a:t>
            </a:r>
          </a:p>
          <a:p>
            <a:pPr>
              <a:lnSpc>
                <a:spcPct val="150000"/>
              </a:lnSpc>
            </a:pPr>
            <a:r>
              <a:rPr lang="ja-JP" altLang="en-US" sz="2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・予診票</a:t>
            </a:r>
            <a:endParaRPr lang="en-US" altLang="ja-JP" sz="2400" b="1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　</a:t>
            </a:r>
            <a:r>
              <a:rPr lang="en-US" altLang="ja-JP" sz="2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(Sheet of “</a:t>
            </a:r>
            <a:r>
              <a:rPr lang="en-US" altLang="ja-JP" sz="2400" b="1" dirty="0" err="1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Prevaccination</a:t>
            </a:r>
            <a:r>
              <a:rPr lang="en-US" altLang="ja-JP" sz="2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</a:t>
            </a:r>
            <a:r>
              <a:rPr lang="en-US" altLang="ja-JP" sz="2400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Screening Questionnaire</a:t>
            </a:r>
            <a:r>
              <a:rPr lang="en-US" altLang="ja-JP" sz="2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”)</a:t>
            </a:r>
          </a:p>
          <a:p>
            <a:pPr>
              <a:lnSpc>
                <a:spcPct val="150000"/>
              </a:lnSpc>
            </a:pPr>
            <a:r>
              <a:rPr lang="ja-JP" altLang="en-US" sz="2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・接種記録書</a:t>
            </a:r>
            <a:endParaRPr lang="en-US" altLang="ja-JP" sz="2400" b="1" dirty="0" smtClean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400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ja-JP" altLang="en-US" sz="2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en-US" altLang="ja-JP" sz="2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(Sheet of “Record </a:t>
            </a:r>
            <a:r>
              <a:rPr lang="en-US" altLang="ja-JP" sz="2400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of </a:t>
            </a:r>
            <a:r>
              <a:rPr lang="en-US" altLang="ja-JP" sz="2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Vaccination”)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6296" y="5733256"/>
            <a:ext cx="1598599" cy="774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94710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正方形/長方形 42"/>
          <p:cNvSpPr/>
          <p:nvPr/>
        </p:nvSpPr>
        <p:spPr>
          <a:xfrm>
            <a:off x="143508" y="1628800"/>
            <a:ext cx="8856984" cy="2304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5400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書類を準備</a:t>
            </a:r>
            <a:r>
              <a:rPr lang="ja-JP" altLang="en-US" sz="5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ください</a:t>
            </a:r>
            <a:endParaRPr lang="en-US" altLang="ja-JP" sz="5400" b="1" dirty="0" smtClean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en-US" altLang="ja-JP" sz="2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(Prepare Documents)</a:t>
            </a:r>
          </a:p>
          <a:p>
            <a:pPr indent="1435100">
              <a:lnSpc>
                <a:spcPts val="1000"/>
              </a:lnSpc>
            </a:pPr>
            <a:endParaRPr lang="en-US" altLang="ja-JP" sz="2400" b="1" dirty="0" smtClean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indent="1435100"/>
            <a:r>
              <a:rPr lang="ja-JP" altLang="en-US" sz="40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・</a:t>
            </a:r>
            <a:r>
              <a:rPr lang="ja-JP" altLang="en-US" sz="4000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予診票／接種</a:t>
            </a:r>
            <a:r>
              <a:rPr lang="ja-JP" altLang="en-US" sz="40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記録書</a:t>
            </a:r>
            <a:endParaRPr lang="en-US" altLang="ja-JP" sz="4000" b="1" dirty="0" smtClean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en-US" altLang="ja-JP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</a:t>
            </a:r>
            <a:r>
              <a:rPr lang="en-US" altLang="ja-JP" b="1" dirty="0" err="1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Prevaccination</a:t>
            </a:r>
            <a:r>
              <a:rPr lang="en-US" altLang="ja-JP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</a:t>
            </a:r>
            <a:r>
              <a:rPr lang="en-US" altLang="ja-JP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Screening </a:t>
            </a:r>
            <a:r>
              <a:rPr lang="en-US" altLang="ja-JP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Questionnaire</a:t>
            </a:r>
            <a:r>
              <a:rPr lang="ja-JP" altLang="en-US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／</a:t>
            </a:r>
            <a:r>
              <a:rPr lang="en-US" altLang="ja-JP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Sheet </a:t>
            </a:r>
            <a:r>
              <a:rPr lang="en-US" altLang="ja-JP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of </a:t>
            </a:r>
            <a:r>
              <a:rPr lang="en-US" altLang="ja-JP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“Record </a:t>
            </a:r>
            <a:r>
              <a:rPr lang="en-US" altLang="ja-JP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of </a:t>
            </a:r>
            <a:r>
              <a:rPr lang="en-US" altLang="ja-JP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Vaccination”)</a:t>
            </a:r>
            <a:endParaRPr lang="ja-JP" altLang="en-US" b="1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6296" y="5733256"/>
            <a:ext cx="1598599" cy="774944"/>
          </a:xfrm>
          <a:prstGeom prst="rect">
            <a:avLst/>
          </a:prstGeom>
        </p:spPr>
      </p:pic>
      <p:sp>
        <p:nvSpPr>
          <p:cNvPr id="6" name="正方形/長方形 5"/>
          <p:cNvSpPr/>
          <p:nvPr/>
        </p:nvSpPr>
        <p:spPr>
          <a:xfrm>
            <a:off x="143508" y="188640"/>
            <a:ext cx="8856984" cy="129588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5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順番に着席ください</a:t>
            </a:r>
            <a:endParaRPr lang="en-US" altLang="ja-JP" sz="5400" b="1" dirty="0" smtClean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en-US" altLang="ja-JP" sz="2400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(Please Be </a:t>
            </a:r>
            <a:r>
              <a:rPr lang="en-US" altLang="ja-JP" sz="2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Seated</a:t>
            </a:r>
            <a:r>
              <a:rPr lang="ja-JP" altLang="en-US" sz="2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</a:t>
            </a:r>
            <a:r>
              <a:rPr lang="en-US" altLang="ja-JP" sz="2400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In </a:t>
            </a:r>
            <a:r>
              <a:rPr lang="en-US" altLang="ja-JP" sz="2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Order</a:t>
            </a:r>
            <a:r>
              <a:rPr lang="en-US" altLang="ja-JP" sz="2400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)</a:t>
            </a:r>
            <a:endParaRPr lang="en-US" altLang="ja-JP" sz="2400" b="1" dirty="0" smtClean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43508" y="4077072"/>
            <a:ext cx="8856984" cy="243112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5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係員の合図を受け</a:t>
            </a:r>
            <a:endParaRPr lang="en-US" altLang="ja-JP" sz="5400" b="1" dirty="0" smtClean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ja-JP" altLang="en-US" sz="5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スペースへお入りください</a:t>
            </a:r>
            <a:endParaRPr lang="en-US" altLang="ja-JP" sz="5400" b="1" dirty="0" smtClean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en-US" altLang="ja-JP" sz="2400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(Wait Until You Are Called)</a:t>
            </a:r>
          </a:p>
        </p:txBody>
      </p:sp>
    </p:spTree>
    <p:extLst>
      <p:ext uri="{BB962C8B-B14F-4D97-AF65-F5344CB8AC3E}">
        <p14:creationId xmlns:p14="http://schemas.microsoft.com/office/powerpoint/2010/main" val="16575140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正方形/長方形 42"/>
          <p:cNvSpPr/>
          <p:nvPr/>
        </p:nvSpPr>
        <p:spPr>
          <a:xfrm>
            <a:off x="143508" y="1433816"/>
            <a:ext cx="8856984" cy="2016224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5400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書類を</a:t>
            </a:r>
            <a:r>
              <a:rPr lang="ja-JP" altLang="en-US" sz="5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準備</a:t>
            </a:r>
            <a:r>
              <a:rPr lang="en-US" altLang="ja-JP" sz="2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(Prepare Documents)</a:t>
            </a:r>
          </a:p>
          <a:p>
            <a:pPr indent="1435100">
              <a:lnSpc>
                <a:spcPts val="1000"/>
              </a:lnSpc>
            </a:pPr>
            <a:endParaRPr lang="en-US" altLang="ja-JP" sz="2400" b="1" dirty="0" smtClean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indent="1435100"/>
            <a:r>
              <a:rPr lang="ja-JP" altLang="en-US" sz="40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・</a:t>
            </a:r>
            <a:r>
              <a:rPr lang="ja-JP" altLang="en-US" sz="4000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予診票／接種</a:t>
            </a:r>
            <a:r>
              <a:rPr lang="ja-JP" altLang="en-US" sz="40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記録書</a:t>
            </a:r>
            <a:endParaRPr lang="en-US" altLang="ja-JP" sz="4000" b="1" dirty="0" smtClean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en-US" altLang="ja-JP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</a:t>
            </a:r>
            <a:r>
              <a:rPr lang="en-US" altLang="ja-JP" b="1" dirty="0" err="1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Prevaccination</a:t>
            </a:r>
            <a:r>
              <a:rPr lang="en-US" altLang="ja-JP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</a:t>
            </a:r>
            <a:r>
              <a:rPr lang="en-US" altLang="ja-JP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Screening </a:t>
            </a:r>
            <a:r>
              <a:rPr lang="en-US" altLang="ja-JP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Questionnaire</a:t>
            </a:r>
            <a:r>
              <a:rPr lang="ja-JP" altLang="en-US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／</a:t>
            </a:r>
            <a:r>
              <a:rPr lang="en-US" altLang="ja-JP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Sheet </a:t>
            </a:r>
            <a:r>
              <a:rPr lang="en-US" altLang="ja-JP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of </a:t>
            </a:r>
            <a:r>
              <a:rPr lang="en-US" altLang="ja-JP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“Record </a:t>
            </a:r>
            <a:r>
              <a:rPr lang="en-US" altLang="ja-JP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of </a:t>
            </a:r>
            <a:r>
              <a:rPr lang="en-US" altLang="ja-JP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Vaccination”)</a:t>
            </a:r>
            <a:endParaRPr lang="ja-JP" altLang="en-US" b="1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6296" y="5733256"/>
            <a:ext cx="1598599" cy="774944"/>
          </a:xfrm>
          <a:prstGeom prst="rect">
            <a:avLst/>
          </a:prstGeom>
        </p:spPr>
      </p:pic>
      <p:sp>
        <p:nvSpPr>
          <p:cNvPr id="6" name="正方形/長方形 5"/>
          <p:cNvSpPr/>
          <p:nvPr/>
        </p:nvSpPr>
        <p:spPr>
          <a:xfrm>
            <a:off x="143508" y="188640"/>
            <a:ext cx="8856984" cy="108012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5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順番に着席</a:t>
            </a:r>
            <a:r>
              <a:rPr lang="en-US" altLang="ja-JP" sz="2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(Be Seated</a:t>
            </a:r>
            <a:r>
              <a:rPr lang="ja-JP" altLang="en-US" sz="2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</a:t>
            </a:r>
            <a:r>
              <a:rPr lang="en-US" altLang="ja-JP" sz="2400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In </a:t>
            </a:r>
            <a:r>
              <a:rPr lang="en-US" altLang="ja-JP" sz="2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Order</a:t>
            </a:r>
            <a:r>
              <a:rPr lang="en-US" altLang="ja-JP" sz="2400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)</a:t>
            </a:r>
            <a:endParaRPr lang="en-US" altLang="ja-JP" sz="2400" b="1" dirty="0" smtClean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43508" y="4941168"/>
            <a:ext cx="8856984" cy="15670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5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係の合図を受け入場</a:t>
            </a:r>
            <a:endParaRPr lang="en-US" altLang="ja-JP" sz="5400" b="1" dirty="0" smtClean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en-US" altLang="ja-JP" sz="2400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(Wait Until You Are Called)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143508" y="3717032"/>
            <a:ext cx="8856984" cy="108012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5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肩出しを準備</a:t>
            </a:r>
            <a:r>
              <a:rPr lang="en-US" altLang="ja-JP" sz="2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</a:t>
            </a:r>
            <a:r>
              <a:rPr lang="en-US" altLang="ja-JP" sz="2400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Put your </a:t>
            </a:r>
            <a:r>
              <a:rPr lang="en-US" altLang="ja-JP" sz="2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shoulder </a:t>
            </a:r>
            <a:r>
              <a:rPr lang="en-US" altLang="ja-JP" sz="2400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out)</a:t>
            </a:r>
          </a:p>
        </p:txBody>
      </p:sp>
    </p:spTree>
    <p:extLst>
      <p:ext uri="{BB962C8B-B14F-4D97-AF65-F5344CB8AC3E}">
        <p14:creationId xmlns:p14="http://schemas.microsoft.com/office/powerpoint/2010/main" val="32260990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正方形/長方形 42"/>
          <p:cNvSpPr/>
          <p:nvPr/>
        </p:nvSpPr>
        <p:spPr>
          <a:xfrm>
            <a:off x="143508" y="116632"/>
            <a:ext cx="8856984" cy="39604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5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伊藤忠</a:t>
            </a:r>
            <a:endParaRPr lang="en-US" altLang="ja-JP" sz="5400" b="1" dirty="0" smtClean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ja-JP" altLang="en-US" sz="5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新型コロナワクチン</a:t>
            </a:r>
            <a:endParaRPr lang="en-US" altLang="ja-JP" sz="5400" b="1" dirty="0" smtClean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ja-JP" altLang="en-US" sz="5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接種会場</a:t>
            </a:r>
            <a:endParaRPr lang="en-US" altLang="ja-JP" sz="5400" b="1" dirty="0" smtClean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endParaRPr lang="en-US" altLang="ja-JP" sz="2400" b="1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en-US" altLang="ja-JP" sz="2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(ITOCHU VACCINATION SITE)</a:t>
            </a: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24163" y="4653136"/>
            <a:ext cx="3495675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98099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正方形/長方形 42"/>
          <p:cNvSpPr/>
          <p:nvPr/>
        </p:nvSpPr>
        <p:spPr>
          <a:xfrm>
            <a:off x="143508" y="116632"/>
            <a:ext cx="8856984" cy="655272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5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関係者以外</a:t>
            </a:r>
            <a:endParaRPr lang="en-US" altLang="ja-JP" sz="5400" b="1" dirty="0" smtClean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ja-JP" altLang="en-US" sz="5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立入禁止</a:t>
            </a:r>
            <a:endParaRPr lang="en-US" altLang="ja-JP" sz="5400" b="1" dirty="0" smtClean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6296" y="5733256"/>
            <a:ext cx="1598599" cy="774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63118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正方形/長方形 42"/>
          <p:cNvSpPr/>
          <p:nvPr/>
        </p:nvSpPr>
        <p:spPr>
          <a:xfrm>
            <a:off x="143508" y="188896"/>
            <a:ext cx="8856984" cy="2880064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5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すいている列に</a:t>
            </a:r>
            <a:endParaRPr lang="en-US" altLang="ja-JP" sz="5400" b="1" dirty="0" smtClean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ja-JP" altLang="en-US" sz="5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お並びください</a:t>
            </a:r>
          </a:p>
          <a:p>
            <a:pPr algn="ctr"/>
            <a:r>
              <a:rPr lang="en-US" altLang="ja-JP" sz="2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</a:t>
            </a:r>
            <a:r>
              <a:rPr lang="en-US" altLang="ja-JP" sz="2400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Please </a:t>
            </a:r>
            <a:r>
              <a:rPr lang="en-US" altLang="ja-JP" sz="2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Stand in a Vacant Line</a:t>
            </a:r>
            <a:r>
              <a:rPr lang="en-US" altLang="ja-JP" sz="2400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) </a:t>
            </a:r>
            <a:endParaRPr lang="en-US" altLang="ja-JP" sz="2400" b="1" dirty="0" smtClean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43508" y="3140968"/>
            <a:ext cx="8856984" cy="352839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5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看護師の合図を受け</a:t>
            </a:r>
            <a:endParaRPr lang="en-US" altLang="ja-JP" sz="5400" b="1" dirty="0" smtClean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ja-JP" altLang="en-US" sz="5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スペースへお入りください</a:t>
            </a:r>
          </a:p>
          <a:p>
            <a:pPr algn="ctr"/>
            <a:r>
              <a:rPr lang="en-US" altLang="ja-JP" sz="2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(Wait Until </a:t>
            </a:r>
            <a:r>
              <a:rPr lang="en-US" altLang="ja-JP" sz="2400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Y</a:t>
            </a:r>
            <a:r>
              <a:rPr lang="en-US" altLang="ja-JP" sz="2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ou </a:t>
            </a:r>
            <a:r>
              <a:rPr lang="en-US" altLang="ja-JP" sz="2400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A</a:t>
            </a:r>
            <a:r>
              <a:rPr lang="en-US" altLang="ja-JP" sz="2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re Called)</a:t>
            </a: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6296" y="5733256"/>
            <a:ext cx="1598599" cy="774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04160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正方形/長方形 42"/>
          <p:cNvSpPr/>
          <p:nvPr/>
        </p:nvSpPr>
        <p:spPr>
          <a:xfrm>
            <a:off x="143508" y="116632"/>
            <a:ext cx="8856984" cy="2304000"/>
          </a:xfrm>
          <a:prstGeom prst="rect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54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2.</a:t>
            </a:r>
            <a:r>
              <a:rPr lang="ja-JP" altLang="en-US" sz="54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本人確認・受付</a:t>
            </a:r>
            <a:endParaRPr lang="en-US" altLang="ja-JP" sz="5400" b="1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ja-JP" altLang="en-US" sz="3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（</a:t>
            </a:r>
            <a:r>
              <a:rPr lang="en-US" altLang="ja-JP" sz="3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Registration</a:t>
            </a:r>
            <a:r>
              <a:rPr lang="ja-JP" altLang="en-US" sz="3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）</a:t>
            </a:r>
            <a:endParaRPr lang="en-US" altLang="ja-JP" sz="3200" b="1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143508" y="2564904"/>
            <a:ext cx="8856984" cy="4104456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ja-JP" altLang="en-US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(1) </a:t>
            </a:r>
            <a:r>
              <a:rPr lang="ja-JP" altLang="en-US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本人確認書類の提出</a:t>
            </a:r>
            <a:endParaRPr lang="en-US" altLang="ja-JP" sz="2400" b="1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　</a:t>
            </a:r>
            <a:r>
              <a:rPr lang="en-US" altLang="ja-JP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(Present Your ID)</a:t>
            </a:r>
          </a:p>
          <a:p>
            <a:pPr>
              <a:lnSpc>
                <a:spcPct val="150000"/>
              </a:lnSpc>
            </a:pP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(2) </a:t>
            </a: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予診票の提出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/>
            </a:r>
            <a:b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</a:b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　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</a:t>
            </a:r>
            <a:r>
              <a:rPr lang="en-US" altLang="ja-JP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Submit 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“</a:t>
            </a:r>
            <a:r>
              <a:rPr lang="en-US" altLang="ja-JP" sz="2400" b="1" dirty="0" err="1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Prevaccination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</a:t>
            </a:r>
            <a:r>
              <a:rPr lang="en-US" altLang="ja-JP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Screening 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Questionnaire”)</a:t>
            </a:r>
            <a:endParaRPr lang="en-US" altLang="ja-JP" sz="2400" b="1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(3) </a:t>
            </a:r>
            <a:r>
              <a:rPr lang="ja-JP" altLang="en-US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接種記録書の</a:t>
            </a: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提出</a:t>
            </a:r>
            <a:endParaRPr lang="en-US" altLang="ja-JP" sz="24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　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(Submit “Record </a:t>
            </a:r>
            <a:r>
              <a:rPr lang="en-US" altLang="ja-JP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of 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Vaccination”)</a:t>
            </a:r>
            <a:endParaRPr lang="en-US" altLang="ja-JP" sz="2400" b="1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6296" y="5733256"/>
            <a:ext cx="1598599" cy="774944"/>
          </a:xfrm>
          <a:prstGeom prst="rect">
            <a:avLst/>
          </a:prstGeom>
        </p:spPr>
      </p:pic>
      <p:sp>
        <p:nvSpPr>
          <p:cNvPr id="5" name="正方形/長方形 4"/>
          <p:cNvSpPr/>
          <p:nvPr/>
        </p:nvSpPr>
        <p:spPr>
          <a:xfrm>
            <a:off x="6992607" y="6548490"/>
            <a:ext cx="2085976" cy="24174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9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伊藤忠 新型コロナワクチン接種会場</a:t>
            </a:r>
            <a:endParaRPr lang="en-US" altLang="ja-JP" sz="2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33920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正方形/長方形 42"/>
          <p:cNvSpPr/>
          <p:nvPr/>
        </p:nvSpPr>
        <p:spPr>
          <a:xfrm>
            <a:off x="143508" y="116632"/>
            <a:ext cx="8856984" cy="259228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5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待機終了時刻まで</a:t>
            </a:r>
            <a:endParaRPr lang="en-US" altLang="ja-JP" sz="5400" b="1" dirty="0" smtClean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ja-JP" altLang="en-US" sz="5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お</a:t>
            </a:r>
            <a:r>
              <a:rPr lang="ja-JP" altLang="en-US" sz="5400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待</a:t>
            </a:r>
            <a:r>
              <a:rPr lang="ja-JP" altLang="en-US" sz="5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ちください</a:t>
            </a:r>
            <a:endParaRPr lang="en-US" altLang="ja-JP" sz="5400" b="1" dirty="0" smtClean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en-US" altLang="ja-JP" sz="2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(Stay Until End Time)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143508" y="2780928"/>
            <a:ext cx="8856984" cy="3888432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712788"/>
            <a:r>
              <a:rPr lang="ja-JP" altLang="en-US" sz="40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・会話不可（含、電話）</a:t>
            </a:r>
            <a:endParaRPr lang="en-US" altLang="ja-JP" sz="4000" b="1" dirty="0" smtClean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1252538"/>
            <a:r>
              <a:rPr lang="en-US" altLang="ja-JP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(Avoid Any Conversation (Incl. Phone Calls</a:t>
            </a:r>
            <a:r>
              <a:rPr lang="en-US" altLang="ja-JP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))</a:t>
            </a:r>
          </a:p>
          <a:p>
            <a:pPr marL="1252538"/>
            <a:endParaRPr lang="en-US" altLang="ja-JP" b="1" dirty="0" smtClean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1252538" indent="-539750"/>
            <a:r>
              <a:rPr lang="ja-JP" altLang="en-US" sz="40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・体調不良時は、係員へお知らせください</a:t>
            </a:r>
            <a:endParaRPr lang="en-US" altLang="ja-JP" sz="4000" b="1" dirty="0" smtClean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1252538"/>
            <a:r>
              <a:rPr lang="en-US" altLang="ja-JP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(If </a:t>
            </a:r>
            <a:r>
              <a:rPr lang="en-US" altLang="ja-JP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Y</a:t>
            </a:r>
            <a:r>
              <a:rPr lang="en-US" altLang="ja-JP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ou </a:t>
            </a:r>
            <a:r>
              <a:rPr lang="en-US" altLang="ja-JP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E</a:t>
            </a:r>
            <a:r>
              <a:rPr lang="en-US" altLang="ja-JP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xperience </a:t>
            </a:r>
            <a:r>
              <a:rPr lang="en-US" altLang="ja-JP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A</a:t>
            </a:r>
            <a:r>
              <a:rPr lang="en-US" altLang="ja-JP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ny </a:t>
            </a:r>
            <a:r>
              <a:rPr lang="en-US" altLang="ja-JP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S</a:t>
            </a:r>
            <a:r>
              <a:rPr lang="en-US" altLang="ja-JP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ide Effects, </a:t>
            </a:r>
          </a:p>
          <a:p>
            <a:pPr marL="1252538"/>
            <a:r>
              <a:rPr lang="en-US" altLang="ja-JP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Please </a:t>
            </a:r>
            <a:r>
              <a:rPr lang="en-US" altLang="ja-JP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inform the </a:t>
            </a:r>
            <a:r>
              <a:rPr lang="en-US" altLang="ja-JP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staff)</a:t>
            </a:r>
            <a:endParaRPr lang="en-US" altLang="ja-JP" b="1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6296" y="5733256"/>
            <a:ext cx="1598599" cy="774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713413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正方形/長方形 42"/>
          <p:cNvSpPr/>
          <p:nvPr/>
        </p:nvSpPr>
        <p:spPr>
          <a:xfrm>
            <a:off x="143508" y="116632"/>
            <a:ext cx="8856984" cy="648072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5400" b="1" u="sng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体温シール</a:t>
            </a:r>
            <a:r>
              <a:rPr lang="ja-JP" altLang="en-US" sz="5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は、</a:t>
            </a:r>
            <a:endParaRPr lang="en-US" altLang="ja-JP" sz="5400" b="1" dirty="0" smtClean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ja-JP" altLang="en-US" sz="5400" b="1" u="sng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予</a:t>
            </a:r>
            <a:r>
              <a:rPr lang="ja-JP" altLang="en-US" sz="5400" b="1" u="sng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診票の裏</a:t>
            </a:r>
            <a:r>
              <a:rPr lang="ja-JP" altLang="en-US" sz="5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に</a:t>
            </a:r>
            <a:r>
              <a:rPr lang="ja-JP" altLang="en-US" sz="5400" b="1" u="sng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貼って</a:t>
            </a:r>
            <a:endParaRPr lang="en-US" altLang="ja-JP" sz="5400" b="1" u="sng" dirty="0" smtClean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ja-JP" altLang="en-US" sz="5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ください</a:t>
            </a:r>
            <a:endParaRPr lang="en-US" altLang="ja-JP" sz="5400" b="1" dirty="0" smtClean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endParaRPr lang="en-US" altLang="ja-JP" sz="2400" b="1" dirty="0" smtClean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en-US" altLang="ja-JP" sz="2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(Put </a:t>
            </a:r>
            <a:r>
              <a:rPr lang="en-US" altLang="ja-JP" sz="2400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the </a:t>
            </a:r>
            <a:r>
              <a:rPr lang="en-US" altLang="ja-JP" sz="2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sticker </a:t>
            </a:r>
            <a:r>
              <a:rPr lang="en-US" altLang="ja-JP" sz="2400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on the back of the </a:t>
            </a:r>
            <a:r>
              <a:rPr lang="en-US" altLang="ja-JP" sz="2400" b="1" dirty="0" err="1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Prevaccination</a:t>
            </a:r>
            <a:r>
              <a:rPr lang="en-US" altLang="ja-JP" sz="2400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Screening Questionnaire</a:t>
            </a:r>
            <a:r>
              <a:rPr lang="en-US" altLang="ja-JP" sz="2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)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6296" y="5733256"/>
            <a:ext cx="1598599" cy="774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496218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正方形/長方形 42"/>
          <p:cNvSpPr/>
          <p:nvPr/>
        </p:nvSpPr>
        <p:spPr>
          <a:xfrm>
            <a:off x="143508" y="116632"/>
            <a:ext cx="8856984" cy="3888432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4000"/>
              </a:lnSpc>
            </a:pPr>
            <a:r>
              <a:rPr lang="ja-JP" altLang="en-US" sz="5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ワクチン接種会場</a:t>
            </a:r>
            <a:endParaRPr lang="en-US" altLang="ja-JP" sz="54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>
              <a:lnSpc>
                <a:spcPts val="4000"/>
              </a:lnSpc>
            </a:pPr>
            <a:r>
              <a:rPr lang="en-US" altLang="ja-JP" sz="5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/>
            </a:r>
            <a:br>
              <a:rPr lang="en-US" altLang="ja-JP" sz="5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</a:br>
            <a:r>
              <a:rPr lang="ja-JP" altLang="en-US" sz="40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（</a:t>
            </a:r>
            <a:r>
              <a:rPr lang="en-US" altLang="ja-JP" sz="40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VACCINATION SITE</a:t>
            </a:r>
            <a:r>
              <a:rPr lang="ja-JP" altLang="en-US" sz="40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）</a:t>
            </a:r>
            <a:endParaRPr lang="en-US" altLang="ja-JP" sz="40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" name="右矢印 2"/>
          <p:cNvSpPr/>
          <p:nvPr/>
        </p:nvSpPr>
        <p:spPr>
          <a:xfrm>
            <a:off x="1871700" y="4293096"/>
            <a:ext cx="5400600" cy="2376264"/>
          </a:xfrm>
          <a:prstGeom prst="rightArrow">
            <a:avLst/>
          </a:prstGeom>
          <a:solidFill>
            <a:srgbClr val="FF000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5400" b="1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16189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正方形/長方形 42"/>
          <p:cNvSpPr/>
          <p:nvPr/>
        </p:nvSpPr>
        <p:spPr>
          <a:xfrm>
            <a:off x="143508" y="116632"/>
            <a:ext cx="8856984" cy="3888432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5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ワクチン接種会場</a:t>
            </a:r>
            <a:endParaRPr lang="en-US" altLang="ja-JP" sz="54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kumimoji="1" lang="ja-JP" altLang="en-US" sz="40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（</a:t>
            </a:r>
            <a:r>
              <a:rPr lang="en-US" altLang="ja-JP" sz="40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VACCINATION SITE</a:t>
            </a:r>
            <a:r>
              <a:rPr kumimoji="1" lang="ja-JP" altLang="en-US" sz="40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）</a:t>
            </a:r>
            <a:endParaRPr kumimoji="1" lang="en-US" altLang="ja-JP" sz="40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>
              <a:lnSpc>
                <a:spcPts val="4000"/>
              </a:lnSpc>
            </a:pPr>
            <a:endParaRPr kumimoji="1" lang="en-US" altLang="ja-JP" sz="54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ja-JP" altLang="en-US" sz="5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外からお回りください</a:t>
            </a:r>
            <a:endParaRPr lang="en-US" altLang="ja-JP" sz="54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en-US" altLang="ja-JP" sz="40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(Use Outside Entrance)</a:t>
            </a:r>
            <a:endParaRPr lang="en-US" altLang="ja-JP" sz="4000" b="1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" name="右矢印 2"/>
          <p:cNvSpPr/>
          <p:nvPr/>
        </p:nvSpPr>
        <p:spPr>
          <a:xfrm>
            <a:off x="1871700" y="4293096"/>
            <a:ext cx="5400600" cy="2376264"/>
          </a:xfrm>
          <a:prstGeom prst="rightArrow">
            <a:avLst/>
          </a:prstGeom>
          <a:solidFill>
            <a:srgbClr val="FF000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5400" b="1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982121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左矢印 2"/>
          <p:cNvSpPr/>
          <p:nvPr/>
        </p:nvSpPr>
        <p:spPr>
          <a:xfrm>
            <a:off x="1871700" y="4293096"/>
            <a:ext cx="5400600" cy="2376264"/>
          </a:xfrm>
          <a:prstGeom prst="leftArrow">
            <a:avLst/>
          </a:prstGeom>
          <a:solidFill>
            <a:srgbClr val="FF000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5400" b="1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43508" y="116632"/>
            <a:ext cx="8856984" cy="3888432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5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ワクチン接種会場</a:t>
            </a:r>
            <a:endParaRPr lang="en-US" altLang="ja-JP" sz="54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kumimoji="1" lang="ja-JP" altLang="en-US" sz="4000" b="1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（</a:t>
            </a:r>
            <a:r>
              <a:rPr lang="en-US" altLang="ja-JP" sz="4000" b="1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VACCINATION </a:t>
            </a:r>
            <a:r>
              <a:rPr lang="en-US" altLang="ja-JP" sz="40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SITE</a:t>
            </a:r>
            <a:r>
              <a:rPr kumimoji="1" lang="ja-JP" altLang="en-US" sz="40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）</a:t>
            </a:r>
            <a:endParaRPr kumimoji="1" lang="en-US" altLang="ja-JP" sz="40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>
              <a:lnSpc>
                <a:spcPts val="4000"/>
              </a:lnSpc>
            </a:pPr>
            <a:endParaRPr kumimoji="1" lang="en-US" altLang="ja-JP" sz="54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ja-JP" altLang="en-US" sz="5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外からお回りください</a:t>
            </a:r>
            <a:endParaRPr lang="en-US" altLang="ja-JP" sz="54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en-US" altLang="ja-JP" sz="40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(Use Outside Entrance)</a:t>
            </a:r>
            <a:endParaRPr lang="en-US" altLang="ja-JP" sz="4000" b="1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2452181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左矢印 2"/>
          <p:cNvSpPr/>
          <p:nvPr/>
        </p:nvSpPr>
        <p:spPr>
          <a:xfrm>
            <a:off x="1871700" y="4293096"/>
            <a:ext cx="5400600" cy="2376264"/>
          </a:xfrm>
          <a:prstGeom prst="leftArrow">
            <a:avLst/>
          </a:prstGeom>
          <a:solidFill>
            <a:srgbClr val="FF000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5400" b="1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43508" y="116632"/>
            <a:ext cx="8856984" cy="3888432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4000"/>
              </a:lnSpc>
            </a:pPr>
            <a:r>
              <a:rPr lang="ja-JP" altLang="en-US" sz="5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ワクチン接種会場</a:t>
            </a:r>
            <a:endParaRPr lang="en-US" altLang="ja-JP" sz="54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>
              <a:lnSpc>
                <a:spcPts val="4000"/>
              </a:lnSpc>
            </a:pPr>
            <a:r>
              <a:rPr lang="en-US" altLang="ja-JP" sz="5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/>
            </a:r>
            <a:br>
              <a:rPr lang="en-US" altLang="ja-JP" sz="5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</a:br>
            <a:r>
              <a:rPr lang="ja-JP" altLang="en-US" sz="40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（</a:t>
            </a:r>
            <a:r>
              <a:rPr lang="en-US" altLang="ja-JP" sz="40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VACCINATION SITE</a:t>
            </a:r>
            <a:r>
              <a:rPr lang="ja-JP" altLang="en-US" sz="40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）</a:t>
            </a:r>
            <a:endParaRPr lang="en-US" altLang="ja-JP" sz="40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71454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正方形/長方形 42"/>
          <p:cNvSpPr/>
          <p:nvPr/>
        </p:nvSpPr>
        <p:spPr>
          <a:xfrm>
            <a:off x="143508" y="116632"/>
            <a:ext cx="8856984" cy="3888432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5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ワクチン接種会場</a:t>
            </a:r>
            <a:endParaRPr lang="en-US" altLang="ja-JP" sz="54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en-US" altLang="ja-JP" sz="40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</a:t>
            </a:r>
            <a:r>
              <a:rPr lang="en-US" altLang="ja-JP" sz="40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VACCINATION </a:t>
            </a:r>
            <a:r>
              <a:rPr lang="en-US" altLang="ja-JP" sz="40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SITE)</a:t>
            </a:r>
          </a:p>
          <a:p>
            <a:pPr algn="ctr">
              <a:lnSpc>
                <a:spcPts val="4000"/>
              </a:lnSpc>
            </a:pPr>
            <a:endParaRPr lang="en-US" altLang="ja-JP" sz="54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ja-JP" altLang="en-US" sz="5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退出</a:t>
            </a:r>
            <a:r>
              <a:rPr lang="ja-JP" altLang="en-US" sz="5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は</a:t>
            </a:r>
            <a:r>
              <a:rPr lang="ja-JP" altLang="en-US" sz="5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こちら</a:t>
            </a:r>
            <a:endParaRPr lang="en-US" altLang="ja-JP" sz="54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ja-JP" altLang="en-US" sz="40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（</a:t>
            </a:r>
            <a:r>
              <a:rPr lang="en-US" altLang="ja-JP" sz="40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Exit</a:t>
            </a:r>
            <a:r>
              <a:rPr lang="ja-JP" altLang="en-US" sz="40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）</a:t>
            </a:r>
            <a:endParaRPr lang="en-US" altLang="ja-JP" sz="4000" b="1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" name="右矢印 2"/>
          <p:cNvSpPr/>
          <p:nvPr/>
        </p:nvSpPr>
        <p:spPr>
          <a:xfrm>
            <a:off x="1871700" y="4293096"/>
            <a:ext cx="5400600" cy="2376264"/>
          </a:xfrm>
          <a:prstGeom prst="rightArrow">
            <a:avLst/>
          </a:prstGeom>
          <a:solidFill>
            <a:srgbClr val="FF000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5400" b="1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55049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正方形/長方形 42"/>
          <p:cNvSpPr/>
          <p:nvPr/>
        </p:nvSpPr>
        <p:spPr>
          <a:xfrm>
            <a:off x="143508" y="116632"/>
            <a:ext cx="8856984" cy="3888432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4000"/>
              </a:lnSpc>
            </a:pPr>
            <a:r>
              <a:rPr lang="ja-JP" altLang="en-US" sz="66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右にお進みください</a:t>
            </a:r>
            <a:endParaRPr lang="en-US" altLang="ja-JP" sz="48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" name="右矢印 2"/>
          <p:cNvSpPr/>
          <p:nvPr/>
        </p:nvSpPr>
        <p:spPr>
          <a:xfrm>
            <a:off x="1871700" y="4293096"/>
            <a:ext cx="5400600" cy="2376264"/>
          </a:xfrm>
          <a:prstGeom prst="rightArrow">
            <a:avLst/>
          </a:prstGeom>
          <a:solidFill>
            <a:srgbClr val="FF000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5400" b="1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95039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3">
            <a:clrChange>
              <a:clrFrom>
                <a:srgbClr val="ECECEC"/>
              </a:clrFrom>
              <a:clrTo>
                <a:srgbClr val="ECECEC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63588" y="289203"/>
            <a:ext cx="7416824" cy="627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426102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正方形/長方形 42"/>
          <p:cNvSpPr/>
          <p:nvPr/>
        </p:nvSpPr>
        <p:spPr>
          <a:xfrm>
            <a:off x="143508" y="116632"/>
            <a:ext cx="8856984" cy="655272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ja-JP" sz="28700" b="1" u="sng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1</a:t>
            </a:r>
            <a:endParaRPr lang="en-US" altLang="ja-JP" sz="28700" b="1" u="sng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18505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正方形/長方形 42"/>
          <p:cNvSpPr/>
          <p:nvPr/>
        </p:nvSpPr>
        <p:spPr>
          <a:xfrm>
            <a:off x="143508" y="116632"/>
            <a:ext cx="8856984" cy="2304000"/>
          </a:xfrm>
          <a:prstGeom prst="rect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54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3.</a:t>
            </a:r>
            <a:r>
              <a:rPr lang="ja-JP" altLang="en-US" sz="54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予</a:t>
            </a:r>
            <a:r>
              <a:rPr lang="ja-JP" altLang="en-US" sz="54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診票</a:t>
            </a:r>
            <a:r>
              <a:rPr lang="ja-JP" altLang="en-US" sz="54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確認</a:t>
            </a:r>
            <a:endParaRPr lang="en-US" altLang="ja-JP" sz="5400" b="1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ja-JP" altLang="en-US" sz="3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（</a:t>
            </a:r>
            <a:r>
              <a:rPr lang="en-US" altLang="ja-JP" sz="3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Check </a:t>
            </a:r>
            <a:r>
              <a:rPr lang="en-US" altLang="ja-JP" sz="3200" b="1" dirty="0" err="1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Prevaccination</a:t>
            </a:r>
            <a:r>
              <a:rPr lang="en-US" altLang="ja-JP" sz="3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Screening Questionnaire</a:t>
            </a:r>
            <a:r>
              <a:rPr lang="ja-JP" altLang="en-US" sz="3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）</a:t>
            </a:r>
            <a:endParaRPr lang="en-US" altLang="ja-JP" sz="3200" b="1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143508" y="2564904"/>
            <a:ext cx="8856984" cy="4104456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ja-JP" altLang="en-US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en-US" altLang="ja-JP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(1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) </a:t>
            </a: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記入漏れ確認</a:t>
            </a:r>
            <a:endParaRPr lang="en-US" altLang="ja-JP" sz="24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(Check </a:t>
            </a:r>
            <a:r>
              <a:rPr lang="en-US" altLang="ja-JP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“</a:t>
            </a:r>
            <a:r>
              <a:rPr lang="en-US" altLang="ja-JP" sz="2400" b="1" dirty="0" err="1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Prevaccination</a:t>
            </a:r>
            <a:r>
              <a:rPr lang="en-US" altLang="ja-JP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Screening Questionnaire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”)</a:t>
            </a:r>
            <a:endParaRPr lang="en-US" altLang="ja-JP" sz="2400" b="1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6296" y="5733256"/>
            <a:ext cx="1598599" cy="774944"/>
          </a:xfrm>
          <a:prstGeom prst="rect">
            <a:avLst/>
          </a:prstGeom>
        </p:spPr>
      </p:pic>
      <p:sp>
        <p:nvSpPr>
          <p:cNvPr id="5" name="正方形/長方形 4"/>
          <p:cNvSpPr/>
          <p:nvPr/>
        </p:nvSpPr>
        <p:spPr>
          <a:xfrm>
            <a:off x="6992607" y="6548490"/>
            <a:ext cx="2085976" cy="24174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9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伊藤忠 新型コロナワクチン接種会場</a:t>
            </a:r>
            <a:endParaRPr lang="en-US" altLang="ja-JP" sz="2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0228735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正方形/長方形 42"/>
          <p:cNvSpPr/>
          <p:nvPr/>
        </p:nvSpPr>
        <p:spPr>
          <a:xfrm>
            <a:off x="143508" y="116632"/>
            <a:ext cx="8856984" cy="655272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ja-JP" sz="28700" b="1" u="sng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0632000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正方形/長方形 42"/>
          <p:cNvSpPr/>
          <p:nvPr/>
        </p:nvSpPr>
        <p:spPr>
          <a:xfrm>
            <a:off x="143508" y="116632"/>
            <a:ext cx="8856984" cy="655272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ja-JP" sz="28700" b="1" u="sng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09332800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正方形/長方形 42"/>
          <p:cNvSpPr/>
          <p:nvPr/>
        </p:nvSpPr>
        <p:spPr>
          <a:xfrm>
            <a:off x="143508" y="116632"/>
            <a:ext cx="8856984" cy="655272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ja-JP" sz="28700" b="1" u="sng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4</a:t>
            </a:r>
            <a:endParaRPr lang="en-US" altLang="ja-JP" sz="28700" b="1" u="sng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2915352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正方形/長方形 42"/>
          <p:cNvSpPr/>
          <p:nvPr/>
        </p:nvSpPr>
        <p:spPr>
          <a:xfrm>
            <a:off x="143508" y="116632"/>
            <a:ext cx="8856984" cy="655272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ja-JP" sz="28700" b="1" u="sng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82737427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正方形/長方形 42"/>
          <p:cNvSpPr/>
          <p:nvPr/>
        </p:nvSpPr>
        <p:spPr>
          <a:xfrm>
            <a:off x="143508" y="116632"/>
            <a:ext cx="8856984" cy="655272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ja-JP" sz="28700" b="1" u="sng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6</a:t>
            </a:r>
            <a:endParaRPr lang="en-US" altLang="ja-JP" sz="28700" b="1" u="sng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0689135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正方形/長方形 42"/>
          <p:cNvSpPr/>
          <p:nvPr/>
        </p:nvSpPr>
        <p:spPr>
          <a:xfrm>
            <a:off x="143508" y="116632"/>
            <a:ext cx="8856984" cy="655272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ja-JP" sz="28700" b="1" u="sng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74438008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正方形/長方形 42"/>
          <p:cNvSpPr/>
          <p:nvPr/>
        </p:nvSpPr>
        <p:spPr>
          <a:xfrm>
            <a:off x="143508" y="116632"/>
            <a:ext cx="8856984" cy="655272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ja-JP" sz="28700" b="1" u="sng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8</a:t>
            </a:r>
            <a:endParaRPr lang="en-US" altLang="ja-JP" sz="28700" b="1" u="sng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5617795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正方形/長方形 42"/>
          <p:cNvSpPr/>
          <p:nvPr/>
        </p:nvSpPr>
        <p:spPr>
          <a:xfrm>
            <a:off x="143508" y="116632"/>
            <a:ext cx="8856984" cy="655272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ja-JP" sz="28700" b="1" u="sng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68661351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正方形/長方形 42"/>
          <p:cNvSpPr/>
          <p:nvPr/>
        </p:nvSpPr>
        <p:spPr>
          <a:xfrm>
            <a:off x="143508" y="116632"/>
            <a:ext cx="8856984" cy="655272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ja-JP" sz="28700" b="1" u="sng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10</a:t>
            </a:r>
            <a:endParaRPr lang="en-US" altLang="ja-JP" sz="28700" b="1" u="sng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1482825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正方形/長方形 42"/>
          <p:cNvSpPr/>
          <p:nvPr/>
        </p:nvSpPr>
        <p:spPr>
          <a:xfrm>
            <a:off x="143508" y="116632"/>
            <a:ext cx="8856984" cy="655272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ja-JP" sz="28700" b="1" u="sng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11</a:t>
            </a:r>
            <a:endParaRPr lang="en-US" altLang="ja-JP" sz="28700" b="1" u="sng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579890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正方形/長方形 42"/>
          <p:cNvSpPr/>
          <p:nvPr/>
        </p:nvSpPr>
        <p:spPr>
          <a:xfrm>
            <a:off x="143508" y="116632"/>
            <a:ext cx="8856984" cy="2304000"/>
          </a:xfrm>
          <a:prstGeom prst="rect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54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4.</a:t>
            </a:r>
            <a:r>
              <a:rPr lang="ja-JP" altLang="en-US" sz="54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予診案内</a:t>
            </a:r>
            <a:endParaRPr lang="en-US" altLang="ja-JP" sz="5400" b="1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ja-JP" altLang="en-US" sz="3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（</a:t>
            </a:r>
            <a:r>
              <a:rPr lang="en-US" altLang="ja-JP" sz="3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Waiting Area</a:t>
            </a:r>
            <a:r>
              <a:rPr lang="ja-JP" altLang="en-US" sz="3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）</a:t>
            </a:r>
            <a:endParaRPr lang="en-US" altLang="ja-JP" sz="3200" b="1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143508" y="2564904"/>
            <a:ext cx="8856984" cy="4104456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ja-JP" altLang="en-US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en-US" altLang="ja-JP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(1) </a:t>
            </a: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予診まで待機</a:t>
            </a:r>
            <a:endParaRPr lang="en-US" altLang="ja-JP" sz="24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(Wait Until </a:t>
            </a:r>
            <a:r>
              <a:rPr lang="en-US" altLang="ja-JP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Y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ou </a:t>
            </a:r>
            <a:r>
              <a:rPr lang="en-US" altLang="ja-JP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A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re </a:t>
            </a:r>
            <a:r>
              <a:rPr lang="en-US" altLang="ja-JP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C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alled )</a:t>
            </a:r>
            <a:endParaRPr lang="en-US" altLang="ja-JP" sz="2400" b="1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6296" y="5733256"/>
            <a:ext cx="1598599" cy="774944"/>
          </a:xfrm>
          <a:prstGeom prst="rect">
            <a:avLst/>
          </a:prstGeom>
        </p:spPr>
      </p:pic>
      <p:sp>
        <p:nvSpPr>
          <p:cNvPr id="5" name="正方形/長方形 4"/>
          <p:cNvSpPr/>
          <p:nvPr/>
        </p:nvSpPr>
        <p:spPr>
          <a:xfrm>
            <a:off x="6992607" y="6548490"/>
            <a:ext cx="2085976" cy="24174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9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伊藤忠 新型コロナワクチン接種会場</a:t>
            </a:r>
            <a:endParaRPr lang="en-US" altLang="ja-JP" sz="2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1556744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正方形/長方形 42"/>
          <p:cNvSpPr/>
          <p:nvPr/>
        </p:nvSpPr>
        <p:spPr>
          <a:xfrm>
            <a:off x="143508" y="116632"/>
            <a:ext cx="8856984" cy="655272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ja-JP" sz="28700" b="1" u="sng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12</a:t>
            </a:r>
            <a:endParaRPr lang="en-US" altLang="ja-JP" sz="28700" b="1" u="sng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7853046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正方形/長方形 42"/>
          <p:cNvSpPr/>
          <p:nvPr/>
        </p:nvSpPr>
        <p:spPr>
          <a:xfrm>
            <a:off x="143508" y="116632"/>
            <a:ext cx="8856984" cy="655272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ja-JP" sz="28700" b="1" u="sng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13</a:t>
            </a:r>
            <a:endParaRPr lang="en-US" altLang="ja-JP" sz="28700" b="1" u="sng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1412545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正方形/長方形 42"/>
          <p:cNvSpPr/>
          <p:nvPr/>
        </p:nvSpPr>
        <p:spPr>
          <a:xfrm>
            <a:off x="143508" y="116632"/>
            <a:ext cx="8856984" cy="655272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ja-JP" sz="28700" b="1" u="sng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14</a:t>
            </a:r>
            <a:endParaRPr lang="en-US" altLang="ja-JP" sz="28700" b="1" u="sng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6875030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正方形/長方形 42"/>
          <p:cNvSpPr/>
          <p:nvPr/>
        </p:nvSpPr>
        <p:spPr>
          <a:xfrm>
            <a:off x="143508" y="116632"/>
            <a:ext cx="8856984" cy="655272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ja-JP" sz="28700" b="1" u="sng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1</a:t>
            </a:r>
            <a:r>
              <a:rPr lang="en-US" altLang="ja-JP" sz="28700" b="1" u="sng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76561811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正方形/長方形 42"/>
          <p:cNvSpPr/>
          <p:nvPr/>
        </p:nvSpPr>
        <p:spPr>
          <a:xfrm>
            <a:off x="143508" y="116632"/>
            <a:ext cx="8856984" cy="655272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ja-JP" sz="28700" b="1" u="sng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16</a:t>
            </a:r>
            <a:endParaRPr lang="en-US" altLang="ja-JP" sz="28700" b="1" u="sng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4643690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正方形/長方形 42"/>
          <p:cNvSpPr/>
          <p:nvPr/>
        </p:nvSpPr>
        <p:spPr>
          <a:xfrm>
            <a:off x="143508" y="116632"/>
            <a:ext cx="8856984" cy="655272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ja-JP" sz="28700" b="1" u="sng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17</a:t>
            </a:r>
            <a:endParaRPr lang="en-US" altLang="ja-JP" sz="28700" b="1" u="sng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4112289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正方形/長方形 42"/>
          <p:cNvSpPr/>
          <p:nvPr/>
        </p:nvSpPr>
        <p:spPr>
          <a:xfrm>
            <a:off x="143508" y="116632"/>
            <a:ext cx="8856984" cy="655272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ja-JP" sz="28700" b="1" u="sng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18</a:t>
            </a:r>
            <a:endParaRPr lang="en-US" altLang="ja-JP" sz="28700" b="1" u="sng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4476642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正方形/長方形 42"/>
          <p:cNvSpPr/>
          <p:nvPr/>
        </p:nvSpPr>
        <p:spPr>
          <a:xfrm>
            <a:off x="143508" y="116632"/>
            <a:ext cx="8856984" cy="655272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ja-JP" sz="28700" b="1" u="sng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19</a:t>
            </a:r>
            <a:endParaRPr lang="en-US" altLang="ja-JP" sz="28700" b="1" u="sng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5548710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正方形/長方形 42"/>
          <p:cNvSpPr/>
          <p:nvPr/>
        </p:nvSpPr>
        <p:spPr>
          <a:xfrm>
            <a:off x="143508" y="116632"/>
            <a:ext cx="8856984" cy="655272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ja-JP" sz="28700" b="1" u="sng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357344997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正方形/長方形 42"/>
          <p:cNvSpPr/>
          <p:nvPr/>
        </p:nvSpPr>
        <p:spPr>
          <a:xfrm>
            <a:off x="143508" y="116632"/>
            <a:ext cx="8856984" cy="655272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ja-JP" sz="28700" b="1" u="sng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21</a:t>
            </a:r>
            <a:endParaRPr lang="en-US" altLang="ja-JP" sz="28700" b="1" u="sng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273984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正方形/長方形 42"/>
          <p:cNvSpPr/>
          <p:nvPr/>
        </p:nvSpPr>
        <p:spPr>
          <a:xfrm>
            <a:off x="143508" y="116632"/>
            <a:ext cx="8856984" cy="2304000"/>
          </a:xfrm>
          <a:prstGeom prst="rect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54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5.</a:t>
            </a:r>
            <a:r>
              <a:rPr lang="ja-JP" altLang="en-US" sz="54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予診（</a:t>
            </a:r>
            <a:r>
              <a:rPr lang="en-US" altLang="ja-JP" sz="5400" b="1" u="sng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A</a:t>
            </a:r>
            <a:r>
              <a:rPr lang="ja-JP" altLang="en-US" sz="54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）</a:t>
            </a:r>
            <a:endParaRPr lang="en-US" altLang="ja-JP" sz="5400" b="1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ja-JP" altLang="en-US" sz="3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（</a:t>
            </a:r>
            <a:r>
              <a:rPr lang="en-US" altLang="ja-JP" sz="3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Clinical Assessment</a:t>
            </a:r>
            <a:r>
              <a:rPr lang="ja-JP" altLang="en-US" sz="32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（</a:t>
            </a:r>
            <a:r>
              <a:rPr lang="en-US" altLang="ja-JP" sz="3200" b="1" u="sng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A</a:t>
            </a:r>
            <a:r>
              <a:rPr lang="ja-JP" altLang="en-US" sz="3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））</a:t>
            </a:r>
            <a:endParaRPr lang="en-US" altLang="ja-JP" sz="3200" b="1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143508" y="2564904"/>
            <a:ext cx="8856984" cy="4104456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(1) </a:t>
            </a: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予診票の提出</a:t>
            </a:r>
            <a:endParaRPr lang="en-US" altLang="ja-JP" sz="24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</a:t>
            </a:r>
            <a:r>
              <a:rPr lang="en-US" altLang="ja-JP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Submit 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“</a:t>
            </a:r>
            <a:r>
              <a:rPr lang="en-US" altLang="ja-JP" sz="2400" b="1" dirty="0" err="1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Prevaccination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</a:t>
            </a:r>
            <a:r>
              <a:rPr lang="en-US" altLang="ja-JP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Screening 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Questionnaire”)</a:t>
            </a:r>
            <a:endParaRPr lang="en-US" altLang="ja-JP" sz="2400" b="1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6296" y="5733256"/>
            <a:ext cx="1598599" cy="774944"/>
          </a:xfrm>
          <a:prstGeom prst="rect">
            <a:avLst/>
          </a:prstGeom>
        </p:spPr>
      </p:pic>
      <p:sp>
        <p:nvSpPr>
          <p:cNvPr id="5" name="正方形/長方形 4"/>
          <p:cNvSpPr/>
          <p:nvPr/>
        </p:nvSpPr>
        <p:spPr>
          <a:xfrm>
            <a:off x="6992607" y="6548490"/>
            <a:ext cx="2085976" cy="24174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9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伊藤忠 新型コロナワクチン接種会場</a:t>
            </a:r>
            <a:endParaRPr lang="en-US" altLang="ja-JP" sz="2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7915929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正方形/長方形 42"/>
          <p:cNvSpPr/>
          <p:nvPr/>
        </p:nvSpPr>
        <p:spPr>
          <a:xfrm>
            <a:off x="143508" y="116632"/>
            <a:ext cx="8856984" cy="655272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ja-JP" sz="28700" b="1" u="sng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22</a:t>
            </a:r>
            <a:endParaRPr lang="en-US" altLang="ja-JP" sz="28700" b="1" u="sng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36256585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正方形/長方形 42"/>
          <p:cNvSpPr/>
          <p:nvPr/>
        </p:nvSpPr>
        <p:spPr>
          <a:xfrm>
            <a:off x="143508" y="116632"/>
            <a:ext cx="8856984" cy="655272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ja-JP" sz="28700" b="1" u="sng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23</a:t>
            </a:r>
            <a:endParaRPr lang="en-US" altLang="ja-JP" sz="28700" b="1" u="sng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83496312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正方形/長方形 42"/>
          <p:cNvSpPr/>
          <p:nvPr/>
        </p:nvSpPr>
        <p:spPr>
          <a:xfrm>
            <a:off x="143508" y="116632"/>
            <a:ext cx="8856984" cy="655272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ja-JP" sz="28700" b="1" u="sng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24</a:t>
            </a:r>
            <a:endParaRPr lang="en-US" altLang="ja-JP" sz="28700" b="1" u="sng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39805846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正方形/長方形 42"/>
          <p:cNvSpPr/>
          <p:nvPr/>
        </p:nvSpPr>
        <p:spPr>
          <a:xfrm>
            <a:off x="143508" y="116632"/>
            <a:ext cx="8856984" cy="655272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ja-JP" sz="28700" b="1" u="sng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25</a:t>
            </a:r>
            <a:endParaRPr lang="en-US" altLang="ja-JP" sz="28700" b="1" u="sng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60952021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正方形/長方形 42"/>
          <p:cNvSpPr/>
          <p:nvPr/>
        </p:nvSpPr>
        <p:spPr>
          <a:xfrm>
            <a:off x="143508" y="116632"/>
            <a:ext cx="8856984" cy="655272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ja-JP" sz="28700" b="1" u="sng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26</a:t>
            </a:r>
            <a:endParaRPr lang="en-US" altLang="ja-JP" sz="28700" b="1" u="sng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61115914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正方形/長方形 42"/>
          <p:cNvSpPr/>
          <p:nvPr/>
        </p:nvSpPr>
        <p:spPr>
          <a:xfrm>
            <a:off x="143508" y="116632"/>
            <a:ext cx="8856984" cy="655272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ja-JP" sz="28700" b="1" u="sng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27</a:t>
            </a:r>
            <a:endParaRPr lang="en-US" altLang="ja-JP" sz="28700" b="1" u="sng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86389713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正方形/長方形 42"/>
          <p:cNvSpPr/>
          <p:nvPr/>
        </p:nvSpPr>
        <p:spPr>
          <a:xfrm>
            <a:off x="143508" y="116632"/>
            <a:ext cx="8856984" cy="655272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ja-JP" sz="28700" b="1" u="sng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28</a:t>
            </a:r>
            <a:endParaRPr lang="en-US" altLang="ja-JP" sz="28700" b="1" u="sng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43595519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正方形/長方形 42"/>
          <p:cNvSpPr/>
          <p:nvPr/>
        </p:nvSpPr>
        <p:spPr>
          <a:xfrm>
            <a:off x="143508" y="116632"/>
            <a:ext cx="8856984" cy="655272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ja-JP" sz="28700" b="1" u="sng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29</a:t>
            </a:r>
            <a:endParaRPr lang="en-US" altLang="ja-JP" sz="28700" b="1" u="sng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27785814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正方形/長方形 42"/>
          <p:cNvSpPr/>
          <p:nvPr/>
        </p:nvSpPr>
        <p:spPr>
          <a:xfrm>
            <a:off x="143508" y="116632"/>
            <a:ext cx="8856984" cy="655272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ja-JP" sz="28700" b="1" u="sng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2667064241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正方形/長方形 42"/>
          <p:cNvSpPr/>
          <p:nvPr/>
        </p:nvSpPr>
        <p:spPr>
          <a:xfrm>
            <a:off x="143508" y="116632"/>
            <a:ext cx="8856984" cy="655272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ja-JP" sz="28700" b="1" u="sng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31</a:t>
            </a:r>
          </a:p>
        </p:txBody>
      </p:sp>
    </p:spTree>
    <p:extLst>
      <p:ext uri="{BB962C8B-B14F-4D97-AF65-F5344CB8AC3E}">
        <p14:creationId xmlns:p14="http://schemas.microsoft.com/office/powerpoint/2010/main" val="9557860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正方形/長方形 42"/>
          <p:cNvSpPr/>
          <p:nvPr/>
        </p:nvSpPr>
        <p:spPr>
          <a:xfrm>
            <a:off x="143508" y="116632"/>
            <a:ext cx="8856984" cy="2304000"/>
          </a:xfrm>
          <a:prstGeom prst="rect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54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5.</a:t>
            </a:r>
            <a:r>
              <a:rPr lang="ja-JP" altLang="en-US" sz="54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予診（</a:t>
            </a:r>
            <a:r>
              <a:rPr lang="en-US" altLang="ja-JP" sz="5400" b="1" u="sng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B</a:t>
            </a:r>
            <a:r>
              <a:rPr lang="ja-JP" altLang="en-US" sz="54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）</a:t>
            </a:r>
            <a:endParaRPr lang="en-US" altLang="ja-JP" sz="5400" b="1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ja-JP" altLang="en-US" sz="3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（</a:t>
            </a:r>
            <a:r>
              <a:rPr lang="en-US" altLang="ja-JP" sz="3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Clinical Assessment</a:t>
            </a:r>
            <a:r>
              <a:rPr lang="ja-JP" altLang="en-US" sz="32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（</a:t>
            </a:r>
            <a:r>
              <a:rPr lang="en-US" altLang="ja-JP" sz="3200" b="1" u="sng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B</a:t>
            </a:r>
            <a:r>
              <a:rPr lang="ja-JP" altLang="en-US" sz="32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））</a:t>
            </a:r>
            <a:endParaRPr lang="en-US" altLang="ja-JP" sz="3200" b="1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143508" y="2564904"/>
            <a:ext cx="8856984" cy="4104456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(1) </a:t>
            </a: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予診票の提出</a:t>
            </a:r>
            <a:endParaRPr lang="en-US" altLang="ja-JP" sz="24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</a:t>
            </a:r>
            <a:r>
              <a:rPr lang="en-US" altLang="ja-JP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Submit 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“</a:t>
            </a:r>
            <a:r>
              <a:rPr lang="en-US" altLang="ja-JP" sz="2400" b="1" dirty="0" err="1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Prevaccination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</a:t>
            </a:r>
            <a:r>
              <a:rPr lang="en-US" altLang="ja-JP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Screening 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Questionnaire”)</a:t>
            </a:r>
            <a:endParaRPr lang="en-US" altLang="ja-JP" sz="2400" b="1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6296" y="5733256"/>
            <a:ext cx="1598599" cy="774944"/>
          </a:xfrm>
          <a:prstGeom prst="rect">
            <a:avLst/>
          </a:prstGeom>
        </p:spPr>
      </p:pic>
      <p:sp>
        <p:nvSpPr>
          <p:cNvPr id="5" name="正方形/長方形 4"/>
          <p:cNvSpPr/>
          <p:nvPr/>
        </p:nvSpPr>
        <p:spPr>
          <a:xfrm>
            <a:off x="6992607" y="6548490"/>
            <a:ext cx="2085976" cy="24174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9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伊藤忠 新型コロナワクチン接種会場</a:t>
            </a:r>
            <a:endParaRPr lang="en-US" altLang="ja-JP" sz="2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96883453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正方形/長方形 42"/>
          <p:cNvSpPr/>
          <p:nvPr/>
        </p:nvSpPr>
        <p:spPr>
          <a:xfrm>
            <a:off x="143508" y="116632"/>
            <a:ext cx="8856984" cy="655272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ja-JP" sz="28700" b="1" u="sng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32</a:t>
            </a:r>
          </a:p>
        </p:txBody>
      </p:sp>
    </p:spTree>
    <p:extLst>
      <p:ext uri="{BB962C8B-B14F-4D97-AF65-F5344CB8AC3E}">
        <p14:creationId xmlns:p14="http://schemas.microsoft.com/office/powerpoint/2010/main" val="19013423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正方形/長方形 42"/>
          <p:cNvSpPr/>
          <p:nvPr/>
        </p:nvSpPr>
        <p:spPr>
          <a:xfrm>
            <a:off x="143508" y="116632"/>
            <a:ext cx="8856984" cy="2304000"/>
          </a:xfrm>
          <a:prstGeom prst="rect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54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6.</a:t>
            </a:r>
            <a:r>
              <a:rPr lang="ja-JP" altLang="en-US" sz="54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接種</a:t>
            </a:r>
            <a:endParaRPr lang="en-US" altLang="ja-JP" sz="5400" b="1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ja-JP" altLang="en-US" sz="3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（</a:t>
            </a:r>
            <a:r>
              <a:rPr lang="en-US" altLang="ja-JP" sz="3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Get </a:t>
            </a:r>
            <a:r>
              <a:rPr lang="en-US" altLang="ja-JP" sz="3200" b="1" dirty="0" err="1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Vaccined</a:t>
            </a:r>
            <a:r>
              <a:rPr lang="ja-JP" altLang="en-US" sz="3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）</a:t>
            </a:r>
            <a:endParaRPr lang="en-US" altLang="ja-JP" sz="3200" b="1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143508" y="2564904"/>
            <a:ext cx="8856984" cy="4104456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ja-JP" altLang="en-US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en-US" altLang="ja-JP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(1) </a:t>
            </a:r>
            <a:r>
              <a:rPr lang="ja-JP" altLang="en-US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予診票の</a:t>
            </a: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提出</a:t>
            </a:r>
            <a:endParaRPr lang="en-US" altLang="ja-JP" sz="24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en-US" altLang="ja-JP" sz="20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</a:t>
            </a:r>
            <a:r>
              <a:rPr lang="en-US" altLang="ja-JP" sz="20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Submit “</a:t>
            </a:r>
            <a:r>
              <a:rPr lang="en-US" altLang="ja-JP" sz="2000" b="1" dirty="0" err="1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Prevaccination</a:t>
            </a:r>
            <a:r>
              <a:rPr lang="en-US" altLang="ja-JP" sz="20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Screening Questionnaire”)</a:t>
            </a:r>
          </a:p>
          <a:p>
            <a:pPr>
              <a:lnSpc>
                <a:spcPct val="150000"/>
              </a:lnSpc>
            </a:pPr>
            <a:r>
              <a:rPr lang="ja-JP" altLang="en-US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en-US" altLang="ja-JP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(2) </a:t>
            </a:r>
            <a:r>
              <a:rPr lang="ja-JP" altLang="en-US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接種記録書の</a:t>
            </a: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提出</a:t>
            </a:r>
            <a:endParaRPr lang="en-US" altLang="ja-JP" sz="24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(Submit “Record </a:t>
            </a:r>
            <a:r>
              <a:rPr lang="en-US" altLang="ja-JP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of 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Vaccination”)</a:t>
            </a:r>
          </a:p>
          <a:p>
            <a:pPr>
              <a:lnSpc>
                <a:spcPct val="150000"/>
              </a:lnSpc>
            </a:pP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(3)</a:t>
            </a: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ワクチン接種</a:t>
            </a:r>
            <a:endParaRPr lang="en-US" altLang="ja-JP" sz="24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(Get </a:t>
            </a:r>
            <a:r>
              <a:rPr lang="en-US" altLang="ja-JP" sz="2400" b="1" dirty="0" err="1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Vaccined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)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6296" y="5733256"/>
            <a:ext cx="1598599" cy="774944"/>
          </a:xfrm>
          <a:prstGeom prst="rect">
            <a:avLst/>
          </a:prstGeom>
        </p:spPr>
      </p:pic>
      <p:sp>
        <p:nvSpPr>
          <p:cNvPr id="5" name="正方形/長方形 4"/>
          <p:cNvSpPr/>
          <p:nvPr/>
        </p:nvSpPr>
        <p:spPr>
          <a:xfrm>
            <a:off x="6992607" y="6548490"/>
            <a:ext cx="2085976" cy="24174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9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伊藤忠 新型コロナワクチン接種会場</a:t>
            </a:r>
            <a:endParaRPr lang="en-US" altLang="ja-JP" sz="2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011236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正方形/長方形 42"/>
          <p:cNvSpPr/>
          <p:nvPr/>
        </p:nvSpPr>
        <p:spPr>
          <a:xfrm>
            <a:off x="143508" y="116632"/>
            <a:ext cx="8856984" cy="2304000"/>
          </a:xfrm>
          <a:prstGeom prst="rect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54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7</a:t>
            </a:r>
            <a:r>
              <a:rPr lang="en-US" altLang="ja-JP" sz="54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.</a:t>
            </a:r>
            <a:r>
              <a:rPr lang="ja-JP" altLang="en-US" sz="54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接種</a:t>
            </a:r>
            <a:r>
              <a:rPr lang="ja-JP" altLang="en-US" sz="54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確認・予診票回収</a:t>
            </a:r>
            <a:r>
              <a:rPr lang="ja-JP" altLang="en-US" sz="3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（</a:t>
            </a:r>
            <a:r>
              <a:rPr lang="en-US" altLang="ja-JP" sz="3200" b="1" dirty="0" err="1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Postvaccine</a:t>
            </a:r>
            <a:r>
              <a:rPr lang="en-US" altLang="ja-JP" sz="3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checklist</a:t>
            </a:r>
            <a:r>
              <a:rPr lang="ja-JP" altLang="en-US" sz="3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）</a:t>
            </a:r>
            <a:endParaRPr lang="en-US" altLang="ja-JP" sz="3200" b="1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143508" y="2564904"/>
            <a:ext cx="8856984" cy="4104456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ja-JP" altLang="en-US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en-US" altLang="ja-JP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(1) </a:t>
            </a:r>
            <a:r>
              <a:rPr lang="ja-JP" altLang="en-US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予</a:t>
            </a: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診票、接種記録書の提出</a:t>
            </a:r>
            <a:endParaRPr lang="en-US" altLang="ja-JP" sz="24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539750">
              <a:lnSpc>
                <a:spcPct val="150000"/>
              </a:lnSpc>
            </a:pP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(Submit </a:t>
            </a:r>
            <a:r>
              <a:rPr lang="en-US" altLang="ja-JP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“</a:t>
            </a:r>
            <a:r>
              <a:rPr lang="en-US" altLang="ja-JP" sz="2400" b="1" dirty="0" err="1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Prevaccination</a:t>
            </a:r>
            <a:r>
              <a:rPr lang="en-US" altLang="ja-JP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Screening Questionnaire” 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and </a:t>
            </a:r>
            <a:r>
              <a:rPr lang="en-US" altLang="ja-JP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“Record of Vaccination”)</a:t>
            </a:r>
          </a:p>
          <a:p>
            <a:pPr>
              <a:lnSpc>
                <a:spcPct val="150000"/>
              </a:lnSpc>
            </a:pPr>
            <a:r>
              <a:rPr lang="ja-JP" altLang="en-US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en-US" altLang="ja-JP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(2) </a:t>
            </a:r>
            <a:r>
              <a:rPr lang="ja-JP" altLang="en-US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接種</a:t>
            </a: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記録書へ</a:t>
            </a:r>
            <a:r>
              <a:rPr lang="ja-JP" altLang="en-US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の</a:t>
            </a: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捺印・シール受領</a:t>
            </a:r>
            <a:endParaRPr lang="en-US" altLang="ja-JP" sz="24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539750">
              <a:lnSpc>
                <a:spcPct val="150000"/>
              </a:lnSpc>
            </a:pP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(Get a Stamp and a Sticker for “</a:t>
            </a:r>
            <a:r>
              <a:rPr lang="en-US" altLang="ja-JP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Record of Vaccination”)</a:t>
            </a:r>
            <a:endParaRPr lang="en-US" altLang="ja-JP" sz="24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(3) </a:t>
            </a: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待機</a:t>
            </a:r>
            <a:r>
              <a:rPr lang="ja-JP" altLang="en-US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終了時刻</a:t>
            </a: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メモの受取</a:t>
            </a:r>
            <a:endParaRPr lang="en-US" altLang="ja-JP" sz="2400" b="1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539750">
              <a:lnSpc>
                <a:spcPct val="150000"/>
              </a:lnSpc>
            </a:pP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(Receive </a:t>
            </a:r>
            <a:r>
              <a:rPr lang="en-US" altLang="ja-JP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the “Waiting End Time Memo")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6296" y="5733256"/>
            <a:ext cx="1598599" cy="774944"/>
          </a:xfrm>
          <a:prstGeom prst="rect">
            <a:avLst/>
          </a:prstGeom>
        </p:spPr>
      </p:pic>
      <p:sp>
        <p:nvSpPr>
          <p:cNvPr id="5" name="正方形/長方形 4"/>
          <p:cNvSpPr/>
          <p:nvPr/>
        </p:nvSpPr>
        <p:spPr>
          <a:xfrm>
            <a:off x="6992607" y="6548490"/>
            <a:ext cx="2085976" cy="24174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9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伊藤忠 新型コロナワクチン接種会場</a:t>
            </a:r>
            <a:endParaRPr lang="en-US" altLang="ja-JP" sz="2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958626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正方形/長方形 42"/>
          <p:cNvSpPr/>
          <p:nvPr/>
        </p:nvSpPr>
        <p:spPr>
          <a:xfrm>
            <a:off x="143508" y="116632"/>
            <a:ext cx="8856984" cy="2304000"/>
          </a:xfrm>
          <a:prstGeom prst="rect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54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8.</a:t>
            </a:r>
            <a:r>
              <a:rPr lang="ja-JP" altLang="en-US" sz="54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救護</a:t>
            </a:r>
            <a:endParaRPr lang="en-US" altLang="ja-JP" sz="5400" b="1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ja-JP" altLang="en-US" sz="3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（</a:t>
            </a:r>
            <a:r>
              <a:rPr lang="en-US" altLang="ja-JP" sz="3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First Aid</a:t>
            </a:r>
            <a:r>
              <a:rPr lang="ja-JP" altLang="en-US" sz="3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）</a:t>
            </a:r>
            <a:endParaRPr lang="en-US" altLang="ja-JP" sz="3200" b="1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143508" y="2564904"/>
            <a:ext cx="8856984" cy="4104456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endParaRPr lang="en-US" altLang="ja-JP" sz="3200" b="1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6296" y="5733256"/>
            <a:ext cx="1598599" cy="774944"/>
          </a:xfrm>
          <a:prstGeom prst="rect">
            <a:avLst/>
          </a:prstGeom>
        </p:spPr>
      </p:pic>
      <p:sp>
        <p:nvSpPr>
          <p:cNvPr id="5" name="正方形/長方形 4"/>
          <p:cNvSpPr/>
          <p:nvPr/>
        </p:nvSpPr>
        <p:spPr>
          <a:xfrm>
            <a:off x="6992607" y="6548490"/>
            <a:ext cx="2085976" cy="24174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9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伊藤忠 新型コロナワクチン接種会場</a:t>
            </a:r>
            <a:endParaRPr lang="en-US" altLang="ja-JP" sz="2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533923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2239</TotalTime>
  <Words>977</Words>
  <Application>Microsoft Office PowerPoint</Application>
  <PresentationFormat>画面に合わせる (4:3)</PresentationFormat>
  <Paragraphs>239</Paragraphs>
  <Slides>60</Slides>
  <Notes>60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60</vt:i4>
      </vt:variant>
    </vt:vector>
  </HeadingPairs>
  <TitlesOfParts>
    <vt:vector size="65" baseType="lpstr">
      <vt:lpstr>ＭＳ Ｐゴシック</vt:lpstr>
      <vt:lpstr>游ゴシック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ITOCHU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鶴藤 章義</dc:creator>
  <cp:lastModifiedBy>﨑谷 淳</cp:lastModifiedBy>
  <cp:revision>265</cp:revision>
  <cp:lastPrinted>2021-06-21T05:23:13Z</cp:lastPrinted>
  <dcterms:created xsi:type="dcterms:W3CDTF">2018-06-20T08:47:28Z</dcterms:created>
  <dcterms:modified xsi:type="dcterms:W3CDTF">2021-06-23T08:49:39Z</dcterms:modified>
</cp:coreProperties>
</file>