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7" r:id="rId2"/>
    <p:sldId id="266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47" autoAdjust="0"/>
    <p:restoredTop sz="94660"/>
  </p:normalViewPr>
  <p:slideViewPr>
    <p:cSldViewPr showGuides="1">
      <p:cViewPr varScale="1">
        <p:scale>
          <a:sx n="79" d="100"/>
          <a:sy n="79" d="100"/>
        </p:scale>
        <p:origin x="114" y="6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4A4104-3349-43CB-812D-24AB7BC8E330}" type="datetimeFigureOut">
              <a:rPr kumimoji="1" lang="ja-JP" altLang="en-US" smtClean="0"/>
              <a:t>2021/6/25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9E41A1-1F5C-40C6-AE1F-240295C661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3029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9577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8550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6541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7513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6859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605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0478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0422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6645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745" y="116632"/>
            <a:ext cx="9041838" cy="4866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510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2987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3839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BB311-63CF-41BF-9198-30813CC31CC6}" type="datetimeFigureOut">
              <a:rPr kumimoji="1" lang="ja-JP" altLang="en-US" smtClean="0"/>
              <a:t>2021/6/25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9249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1" y="4581128"/>
            <a:ext cx="9143999" cy="151216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5000"/>
              </a:lnSpc>
            </a:pP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(ITOCHU VACCINATION SITE OPERATION GUIDE BOOK)</a:t>
            </a:r>
          </a:p>
          <a:p>
            <a:pPr algn="ctr">
              <a:lnSpc>
                <a:spcPts val="5000"/>
              </a:lnSpc>
            </a:pPr>
            <a:endParaRPr lang="en-US" altLang="ja-JP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" y="2204864"/>
            <a:ext cx="9143999" cy="223224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5000"/>
              </a:lnSpc>
            </a:pPr>
            <a:r>
              <a:rPr lang="ja-JP" altLang="en-US" sz="36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伊藤忠新型コロナワクチン接種会場</a:t>
            </a:r>
            <a:endParaRPr lang="en-US" altLang="ja-JP" sz="36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>
              <a:lnSpc>
                <a:spcPts val="5000"/>
              </a:lnSpc>
            </a:pPr>
            <a:r>
              <a:rPr lang="en-US" altLang="ja-JP" sz="36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ja-JP" altLang="en-US" sz="36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東京</a:t>
            </a:r>
            <a:r>
              <a:rPr lang="en-US" altLang="ja-JP" sz="36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</a:p>
          <a:p>
            <a:pPr algn="ctr">
              <a:lnSpc>
                <a:spcPts val="5000"/>
              </a:lnSpc>
            </a:pPr>
            <a:r>
              <a:rPr lang="ja-JP" altLang="en-US" sz="36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endParaRPr lang="en-US" altLang="ja-JP" sz="36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>
              <a:lnSpc>
                <a:spcPts val="5000"/>
              </a:lnSpc>
            </a:pPr>
            <a:endParaRPr lang="en-US" altLang="ja-JP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39" y="384695"/>
            <a:ext cx="2827957" cy="1387009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1" y="2996952"/>
            <a:ext cx="9143999" cy="2088232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5000"/>
              </a:lnSpc>
            </a:pPr>
            <a:r>
              <a:rPr lang="ja-JP" altLang="en-US" sz="36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endParaRPr lang="en-US" altLang="ja-JP" sz="36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>
              <a:lnSpc>
                <a:spcPts val="5000"/>
              </a:lnSpc>
            </a:pPr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運営マニュアル</a:t>
            </a:r>
            <a:endParaRPr lang="en-US" altLang="ja-JP" b="1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>
              <a:lnSpc>
                <a:spcPts val="5000"/>
              </a:lnSpc>
            </a:pPr>
            <a:endParaRPr lang="en-US" altLang="ja-JP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" y="5229200"/>
            <a:ext cx="9143999" cy="108012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第四版　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20210625</a:t>
            </a:r>
          </a:p>
        </p:txBody>
      </p:sp>
    </p:spTree>
    <p:extLst>
      <p:ext uri="{BB962C8B-B14F-4D97-AF65-F5344CB8AC3E}">
        <p14:creationId xmlns:p14="http://schemas.microsoft.com/office/powerpoint/2010/main" val="1749500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図 5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1170" y="3038737"/>
            <a:ext cx="6296026" cy="348660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47" name="正方形/長方形 46"/>
          <p:cNvSpPr/>
          <p:nvPr/>
        </p:nvSpPr>
        <p:spPr>
          <a:xfrm>
            <a:off x="3218470" y="3551055"/>
            <a:ext cx="912690" cy="999461"/>
          </a:xfrm>
          <a:prstGeom prst="rect">
            <a:avLst/>
          </a:prstGeom>
          <a:solidFill>
            <a:srgbClr val="FFFF00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51" name="直線コネクタ 50"/>
          <p:cNvCxnSpPr>
            <a:stCxn id="29" idx="2"/>
          </p:cNvCxnSpPr>
          <p:nvPr/>
        </p:nvCxnSpPr>
        <p:spPr>
          <a:xfrm>
            <a:off x="2931035" y="1944356"/>
            <a:ext cx="785175" cy="1711727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正方形/長方形 53"/>
          <p:cNvSpPr/>
          <p:nvPr/>
        </p:nvSpPr>
        <p:spPr>
          <a:xfrm>
            <a:off x="2146741" y="3216022"/>
            <a:ext cx="1080126" cy="670369"/>
          </a:xfrm>
          <a:prstGeom prst="rect">
            <a:avLst/>
          </a:prstGeom>
          <a:solidFill>
            <a:srgbClr val="FFC000">
              <a:alpha val="5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5" name="正方形/長方形 84"/>
          <p:cNvSpPr/>
          <p:nvPr/>
        </p:nvSpPr>
        <p:spPr>
          <a:xfrm>
            <a:off x="6674344" y="3217797"/>
            <a:ext cx="1512003" cy="1332720"/>
          </a:xfrm>
          <a:prstGeom prst="rect">
            <a:avLst/>
          </a:prstGeom>
          <a:solidFill>
            <a:schemeClr val="tx2">
              <a:lumMod val="5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6" name="正方形/長方形 85"/>
          <p:cNvSpPr/>
          <p:nvPr/>
        </p:nvSpPr>
        <p:spPr>
          <a:xfrm>
            <a:off x="6175085" y="3217796"/>
            <a:ext cx="499260" cy="394084"/>
          </a:xfrm>
          <a:prstGeom prst="rect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9" name="正方形/長方形 78"/>
          <p:cNvSpPr/>
          <p:nvPr/>
        </p:nvSpPr>
        <p:spPr>
          <a:xfrm>
            <a:off x="5774970" y="3598778"/>
            <a:ext cx="687897" cy="951738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4649615" y="3533617"/>
            <a:ext cx="1125354" cy="1016899"/>
          </a:xfrm>
          <a:prstGeom prst="rect">
            <a:avLst/>
          </a:prstGeom>
          <a:solidFill>
            <a:schemeClr val="accent3">
              <a:lumMod val="60000"/>
              <a:lumOff val="4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0" name="スマイル 9"/>
          <p:cNvSpPr/>
          <p:nvPr/>
        </p:nvSpPr>
        <p:spPr>
          <a:xfrm>
            <a:off x="3838866" y="4090344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7" name="スマイル 16"/>
          <p:cNvSpPr/>
          <p:nvPr/>
        </p:nvSpPr>
        <p:spPr>
          <a:xfrm>
            <a:off x="6221405" y="3897072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8" name="スマイル 17"/>
          <p:cNvSpPr/>
          <p:nvPr/>
        </p:nvSpPr>
        <p:spPr>
          <a:xfrm>
            <a:off x="6221405" y="4331115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9" name="スマイル 18"/>
          <p:cNvSpPr/>
          <p:nvPr/>
        </p:nvSpPr>
        <p:spPr>
          <a:xfrm>
            <a:off x="5794357" y="4331115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7729" y="5214215"/>
            <a:ext cx="1891075" cy="1513402"/>
          </a:xfrm>
          <a:prstGeom prst="rect">
            <a:avLst/>
          </a:prstGeom>
          <a:solidFill>
            <a:schemeClr val="accent2">
              <a:lumMod val="5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05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1. </a:t>
            </a:r>
            <a:r>
              <a:rPr lang="ja-JP" altLang="en-US" sz="105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検温</a:t>
            </a:r>
            <a:r>
              <a:rPr lang="ja-JP" altLang="en-US" sz="1050" b="1" u="sng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・消毒係</a:t>
            </a:r>
            <a:r>
              <a:rPr kumimoji="1" lang="en-US" altLang="ja-JP" sz="105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(ex.8557)</a:t>
            </a:r>
            <a:endParaRPr kumimoji="1" lang="en-US" altLang="ja-JP" sz="105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① 手指消毒を案内</a:t>
            </a:r>
            <a:endParaRPr lang="en-US" altLang="ja-JP" sz="1050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05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ja-JP" altLang="en-US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② </a:t>
            </a:r>
            <a:r>
              <a:rPr lang="ja-JP" altLang="en-US" sz="105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マスク着用を</a:t>
            </a:r>
            <a:r>
              <a:rPr lang="ja-JP" altLang="en-US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確認</a:t>
            </a:r>
            <a:endParaRPr lang="en-US" altLang="ja-JP" sz="1050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③ </a:t>
            </a:r>
            <a:r>
              <a:rPr lang="ja-JP" altLang="en-US" sz="105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検温、体温シールの</a:t>
            </a:r>
            <a:endParaRPr lang="en-US" altLang="ja-JP" sz="1050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05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ja-JP" altLang="en-US" sz="105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受取り、貼付けを確認</a:t>
            </a:r>
            <a:endParaRPr lang="en-US" altLang="ja-JP" sz="1050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④ ワクチン接種希望者で</a:t>
            </a:r>
            <a:endParaRPr lang="en-US" altLang="ja-JP" sz="1050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05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あることを確認</a:t>
            </a:r>
            <a:endParaRPr kumimoji="1" lang="en-US" altLang="ja-JP" sz="1050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⑤ 次の係を案内</a:t>
            </a:r>
            <a:endParaRPr lang="en-US" altLang="ja-JP" sz="1050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102455" y="1301975"/>
            <a:ext cx="1935605" cy="1431189"/>
          </a:xfrm>
          <a:prstGeom prst="rect">
            <a:avLst/>
          </a:prstGeom>
          <a:solidFill>
            <a:srgbClr val="FFC000">
              <a:alpha val="9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3. </a:t>
            </a:r>
            <a:r>
              <a:rPr lang="zh-TW" altLang="en-US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</a:t>
            </a:r>
            <a:r>
              <a:rPr lang="zh-TW" altLang="en-US" sz="105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診票確認係</a:t>
            </a:r>
            <a:r>
              <a:rPr lang="en-US" altLang="ja-JP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(ex.8561</a:t>
            </a:r>
            <a:r>
              <a:rPr lang="en-US" altLang="ja-JP" sz="105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endParaRPr kumimoji="1" lang="en-US" altLang="ja-JP" sz="105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① </a:t>
            </a:r>
            <a:r>
              <a:rPr lang="ja-JP" altLang="en-US" sz="105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体温の記入を案内</a:t>
            </a:r>
          </a:p>
          <a:p>
            <a:pPr marL="177800" indent="-177800"/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② </a:t>
            </a:r>
            <a:r>
              <a:rPr kumimoji="1"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予診票・接種記録書の</a:t>
            </a:r>
            <a:endParaRPr kumimoji="1" lang="en-US" altLang="ja-JP" sz="105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記入方法</a:t>
            </a:r>
            <a:r>
              <a:rPr kumimoji="1"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を示し、</a:t>
            </a:r>
            <a:endParaRPr kumimoji="1" lang="en-US" altLang="ja-JP" sz="105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kumimoji="1"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記入漏れを確認</a:t>
            </a:r>
            <a:endParaRPr kumimoji="1" lang="en-US" altLang="ja-JP" sz="105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en-US" altLang="ja-JP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③ 書類</a:t>
            </a:r>
            <a:r>
              <a:rPr lang="ja-JP" altLang="en-US" sz="105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フォルダー配布</a:t>
            </a:r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、</a:t>
            </a:r>
            <a:endParaRPr lang="en-US" altLang="ja-JP" sz="105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封入を案内</a:t>
            </a:r>
            <a:endParaRPr kumimoji="1" lang="en-US" altLang="ja-JP" sz="105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④</a:t>
            </a:r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ja-JP" altLang="en-US" sz="105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次の係を</a:t>
            </a:r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案内</a:t>
            </a:r>
            <a:endParaRPr lang="ja-JP" altLang="en-US" sz="1050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2097785" y="1174464"/>
            <a:ext cx="1666500" cy="769892"/>
          </a:xfrm>
          <a:prstGeom prst="rect">
            <a:avLst/>
          </a:prstGeom>
          <a:solidFill>
            <a:srgbClr val="FFFF00">
              <a:alpha val="8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4. </a:t>
            </a:r>
            <a:r>
              <a:rPr lang="ja-JP" altLang="en-US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</a:t>
            </a:r>
            <a:r>
              <a:rPr lang="ja-JP" altLang="en-US" sz="105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診案内係</a:t>
            </a:r>
            <a:r>
              <a:rPr lang="en-US" altLang="ja-JP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(ex.8562)</a:t>
            </a:r>
            <a:endParaRPr kumimoji="1" lang="en-US" altLang="ja-JP" sz="105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kumimoji="1"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① 着席を案内</a:t>
            </a:r>
            <a:endParaRPr kumimoji="1" lang="en-US" altLang="ja-JP" sz="105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② 予診スペースを案内</a:t>
            </a:r>
            <a:endParaRPr lang="en-US" altLang="ja-JP" sz="105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③ 肩出し準備</a:t>
            </a:r>
            <a:r>
              <a:rPr lang="ja-JP" altLang="en-US" sz="105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を</a:t>
            </a:r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案内</a:t>
            </a:r>
            <a:endParaRPr lang="en-US" altLang="ja-JP" sz="105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6" name="スマイル 35"/>
          <p:cNvSpPr/>
          <p:nvPr/>
        </p:nvSpPr>
        <p:spPr>
          <a:xfrm>
            <a:off x="5190589" y="4052759"/>
            <a:ext cx="180000" cy="180000"/>
          </a:xfrm>
          <a:prstGeom prst="smileyFac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7" name="スマイル 36"/>
          <p:cNvSpPr/>
          <p:nvPr/>
        </p:nvSpPr>
        <p:spPr>
          <a:xfrm>
            <a:off x="5190589" y="3580079"/>
            <a:ext cx="180000" cy="180000"/>
          </a:xfrm>
          <a:prstGeom prst="smileyFac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8" name="スマイル 37"/>
          <p:cNvSpPr/>
          <p:nvPr/>
        </p:nvSpPr>
        <p:spPr>
          <a:xfrm>
            <a:off x="5190589" y="3816419"/>
            <a:ext cx="180000" cy="180000"/>
          </a:xfrm>
          <a:prstGeom prst="smileyFac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3838994" y="1053039"/>
            <a:ext cx="1954860" cy="1056414"/>
          </a:xfrm>
          <a:prstGeom prst="rect">
            <a:avLst/>
          </a:prstGeom>
          <a:solidFill>
            <a:schemeClr val="accent3">
              <a:lumMod val="60000"/>
              <a:lumOff val="4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6. </a:t>
            </a:r>
            <a:r>
              <a:rPr lang="ja-JP" altLang="en-US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接種係</a:t>
            </a:r>
            <a:endParaRPr lang="en-US" altLang="ja-JP" sz="1050" b="1" u="sng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en-US" altLang="ja-JP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(ex.8565/8598/8601/8609)</a:t>
            </a:r>
            <a:endParaRPr kumimoji="1" lang="en-US" altLang="ja-JP" sz="105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① 接種者を呼込み</a:t>
            </a:r>
            <a:endParaRPr lang="en-US" altLang="ja-JP" sz="105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②</a:t>
            </a:r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医師と本人の署名を確認</a:t>
            </a:r>
            <a:endParaRPr lang="en-US" altLang="ja-JP" sz="105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③ ワクチンを注射</a:t>
            </a:r>
            <a:endParaRPr lang="en-US" altLang="ja-JP" sz="105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④ 次の係を案内</a:t>
            </a:r>
            <a:endParaRPr lang="en-US" altLang="ja-JP" sz="105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268459" y="249344"/>
            <a:ext cx="8607082" cy="744963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【</a:t>
            </a:r>
            <a:r>
              <a:rPr kumimoji="1" lang="ja-JP" altLang="en-US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各係の動き</a:t>
            </a:r>
            <a:r>
              <a:rPr kumimoji="1"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】</a:t>
            </a:r>
            <a:r>
              <a:rPr kumimoji="1" lang="ja-JP" altLang="en-US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新型コロナウイルスワクチンの職場接種</a:t>
            </a:r>
            <a:endParaRPr kumimoji="1" lang="en-US" altLang="ja-JP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ja-JP" altLang="en-US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詳細は後述</a:t>
            </a:r>
            <a:endParaRPr kumimoji="1" lang="ja-JP" altLang="en-US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3019496" y="4653136"/>
            <a:ext cx="2950978" cy="1094927"/>
          </a:xfrm>
          <a:prstGeom prst="rect">
            <a:avLst/>
          </a:prstGeom>
          <a:solidFill>
            <a:schemeClr val="tx1">
              <a:lumMod val="75000"/>
              <a:lumOff val="25000"/>
              <a:alpha val="90000"/>
            </a:schemeClr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05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10. </a:t>
            </a:r>
            <a:r>
              <a:rPr lang="ja-JP" altLang="en-US" sz="105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運営</a:t>
            </a:r>
            <a:r>
              <a:rPr lang="ja-JP" altLang="en-US" sz="1050" b="1" u="sng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統括係</a:t>
            </a:r>
            <a:r>
              <a:rPr lang="en-US" altLang="ja-JP" sz="105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(ex.8563</a:t>
            </a:r>
            <a:r>
              <a:rPr lang="en-US" altLang="ja-JP" sz="1050" b="1" u="sng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endParaRPr kumimoji="1" lang="en-US" altLang="ja-JP" sz="105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en-US" altLang="ja-JP" sz="105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ja-JP" altLang="en-US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イレギュラー対応</a:t>
            </a:r>
            <a:endParaRPr lang="en-US" altLang="ja-JP" sz="1050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en-US" altLang="ja-JP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ja-JP" altLang="en-US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ワクチン</a:t>
            </a:r>
            <a:r>
              <a:rPr lang="ja-JP" altLang="en-US" sz="105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接種会場運営</a:t>
            </a:r>
            <a:r>
              <a:rPr lang="ja-JP" altLang="en-US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報告書を記入・提出</a:t>
            </a:r>
            <a:endParaRPr lang="en-US" altLang="ja-JP" sz="1050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en-US" altLang="ja-JP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ja-JP" altLang="en-US" sz="105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キャンセル枠</a:t>
            </a:r>
            <a:r>
              <a:rPr lang="ja-JP" altLang="en-US" sz="105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の</a:t>
            </a:r>
            <a:r>
              <a:rPr lang="ja-JP" altLang="en-US" sz="105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消化対応</a:t>
            </a:r>
            <a:endParaRPr lang="en-US" altLang="ja-JP" sz="1050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en-US" altLang="ja-JP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ja-JP" altLang="en-US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回収した予診票を確認、</a:t>
            </a:r>
            <a:endParaRPr lang="en-US" altLang="ja-JP" sz="1050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予</a:t>
            </a:r>
            <a:r>
              <a:rPr lang="ja-JP" altLang="en-US" sz="105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診票回収確認</a:t>
            </a:r>
            <a:r>
              <a:rPr lang="ja-JP" altLang="en-US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シートと共に引渡し　　　　　　　　　　　　　　　　　　　　　　　　　　　　　　　　</a:t>
            </a:r>
            <a:endParaRPr lang="ja-JP" altLang="en-US" sz="1050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2681433" y="5822182"/>
            <a:ext cx="554198" cy="210313"/>
          </a:xfrm>
          <a:prstGeom prst="rect">
            <a:avLst/>
          </a:prstGeom>
          <a:solidFill>
            <a:schemeClr val="accent2">
              <a:lumMod val="5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13" name="直線コネクタ 12"/>
          <p:cNvCxnSpPr>
            <a:stCxn id="24" idx="3"/>
            <a:endCxn id="35" idx="1"/>
          </p:cNvCxnSpPr>
          <p:nvPr/>
        </p:nvCxnSpPr>
        <p:spPr>
          <a:xfrm flipV="1">
            <a:off x="1938804" y="5927339"/>
            <a:ext cx="742629" cy="43577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正方形/長方形 45"/>
          <p:cNvSpPr/>
          <p:nvPr/>
        </p:nvSpPr>
        <p:spPr>
          <a:xfrm>
            <a:off x="2145004" y="3886200"/>
            <a:ext cx="593137" cy="664316"/>
          </a:xfrm>
          <a:prstGeom prst="rect">
            <a:avLst/>
          </a:prstGeom>
          <a:solidFill>
            <a:schemeClr val="accent6">
              <a:lumMod val="5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" name="スマイル 4"/>
          <p:cNvSpPr/>
          <p:nvPr/>
        </p:nvSpPr>
        <p:spPr>
          <a:xfrm>
            <a:off x="2173767" y="4229540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" name="スマイル 5"/>
          <p:cNvSpPr/>
          <p:nvPr/>
        </p:nvSpPr>
        <p:spPr>
          <a:xfrm>
            <a:off x="2173767" y="3991548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" name="スマイル 6"/>
          <p:cNvSpPr/>
          <p:nvPr/>
        </p:nvSpPr>
        <p:spPr>
          <a:xfrm>
            <a:off x="2672978" y="3232592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" name="スマイル 7"/>
          <p:cNvSpPr/>
          <p:nvPr/>
        </p:nvSpPr>
        <p:spPr>
          <a:xfrm>
            <a:off x="2892735" y="3232592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2738141" y="3880147"/>
            <a:ext cx="480328" cy="648000"/>
          </a:xfrm>
          <a:prstGeom prst="rect">
            <a:avLst/>
          </a:prstGeom>
          <a:solidFill>
            <a:srgbClr val="FFFF00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" name="スマイル 8"/>
          <p:cNvSpPr/>
          <p:nvPr/>
        </p:nvSpPr>
        <p:spPr>
          <a:xfrm>
            <a:off x="5794357" y="3897072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49" name="直線コネクタ 48"/>
          <p:cNvCxnSpPr>
            <a:stCxn id="28" idx="3"/>
          </p:cNvCxnSpPr>
          <p:nvPr/>
        </p:nvCxnSpPr>
        <p:spPr>
          <a:xfrm>
            <a:off x="2065794" y="3898375"/>
            <a:ext cx="99575" cy="10503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49"/>
          <p:cNvCxnSpPr>
            <a:stCxn id="25" idx="2"/>
            <a:endCxn id="54" idx="0"/>
          </p:cNvCxnSpPr>
          <p:nvPr/>
        </p:nvCxnSpPr>
        <p:spPr>
          <a:xfrm>
            <a:off x="1070258" y="2733164"/>
            <a:ext cx="1616546" cy="482858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コネクタ 52"/>
          <p:cNvCxnSpPr/>
          <p:nvPr/>
        </p:nvCxnSpPr>
        <p:spPr>
          <a:xfrm>
            <a:off x="4214537" y="3040505"/>
            <a:ext cx="178707" cy="622819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コネクタ 75"/>
          <p:cNvCxnSpPr>
            <a:stCxn id="40" idx="2"/>
          </p:cNvCxnSpPr>
          <p:nvPr/>
        </p:nvCxnSpPr>
        <p:spPr>
          <a:xfrm>
            <a:off x="4816424" y="2109453"/>
            <a:ext cx="322759" cy="169185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コネクタ 80"/>
          <p:cNvCxnSpPr>
            <a:stCxn id="41" idx="2"/>
          </p:cNvCxnSpPr>
          <p:nvPr/>
        </p:nvCxnSpPr>
        <p:spPr>
          <a:xfrm flipH="1">
            <a:off x="6401405" y="2525052"/>
            <a:ext cx="970942" cy="1237132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正方形/長方形 43"/>
          <p:cNvSpPr/>
          <p:nvPr/>
        </p:nvSpPr>
        <p:spPr>
          <a:xfrm>
            <a:off x="6739671" y="2578931"/>
            <a:ext cx="2285026" cy="520363"/>
          </a:xfrm>
          <a:prstGeom prst="rect">
            <a:avLst/>
          </a:prstGeom>
          <a:solidFill>
            <a:schemeClr val="tx2">
              <a:lumMod val="60000"/>
              <a:lumOff val="4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05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8.</a:t>
            </a:r>
            <a:r>
              <a:rPr kumimoji="1" lang="en-US" altLang="ja-JP" sz="105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ja-JP" altLang="en-US" sz="105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救護</a:t>
            </a:r>
            <a:r>
              <a:rPr kumimoji="1" lang="ja-JP" altLang="en-US" sz="105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係</a:t>
            </a:r>
            <a:r>
              <a:rPr lang="en-US" altLang="ja-JP" sz="105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(ex.8582</a:t>
            </a:r>
            <a:r>
              <a:rPr lang="en-US" altLang="ja-JP" sz="1050" b="1" u="sng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endParaRPr kumimoji="1" lang="en-US" altLang="ja-JP" sz="105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ja-JP" altLang="en-US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症状の確認、必要な応急処置</a:t>
            </a:r>
            <a:endParaRPr lang="ja-JP" altLang="en-US" sz="1050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5869152" y="1052382"/>
            <a:ext cx="3006389" cy="1472670"/>
          </a:xfrm>
          <a:prstGeom prst="rect">
            <a:avLst/>
          </a:prstGeom>
          <a:solidFill>
            <a:schemeClr val="accent1">
              <a:lumMod val="60000"/>
              <a:lumOff val="4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100" b="1" u="sng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7.</a:t>
            </a:r>
            <a:r>
              <a:rPr kumimoji="1" lang="en-US" altLang="ja-JP" sz="1100" b="1" u="sng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ja-JP" altLang="en-US" sz="1100" b="1" u="sng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接種</a:t>
            </a:r>
            <a:r>
              <a:rPr lang="ja-JP" altLang="en-US" sz="1100" b="1" u="sng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確認・予診票回収</a:t>
            </a:r>
            <a:r>
              <a:rPr lang="en-US" altLang="ja-JP" sz="1100" b="1" u="sng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/</a:t>
            </a:r>
            <a:r>
              <a:rPr lang="ja-JP" altLang="en-US" sz="1100" b="1" u="sng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仕分係</a:t>
            </a:r>
            <a:r>
              <a:rPr lang="en-US" altLang="ja-JP" sz="1100" b="1" u="sng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(ex.8566</a:t>
            </a:r>
            <a:r>
              <a:rPr lang="en-US" altLang="ja-JP" sz="1100" b="1" u="sng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endParaRPr kumimoji="1" lang="en-US" altLang="ja-JP" sz="11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100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① </a:t>
            </a:r>
            <a:r>
              <a:rPr lang="ja-JP" altLang="en-US" sz="1100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</a:t>
            </a:r>
            <a:r>
              <a:rPr lang="ja-JP" altLang="en-US" sz="1100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診票と接種記録書に、</a:t>
            </a:r>
            <a:endParaRPr lang="en-US" altLang="ja-JP" sz="1100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100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1100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ロット</a:t>
            </a:r>
            <a:r>
              <a:rPr lang="ja-JP" altLang="en-US" sz="1100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番号シール</a:t>
            </a:r>
            <a:r>
              <a:rPr lang="ja-JP" altLang="en-US" sz="1100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を貼付け・返却</a:t>
            </a:r>
            <a:endParaRPr lang="en-US" altLang="ja-JP" sz="1100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100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ja-JP" altLang="en-US" sz="1100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② </a:t>
            </a:r>
            <a:r>
              <a:rPr lang="ja-JP" altLang="en-US" sz="1100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接種記録書に押印・接種日を記入</a:t>
            </a:r>
            <a:endParaRPr lang="en-US" altLang="ja-JP" sz="110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100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ja-JP" altLang="en-US" sz="1100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③</a:t>
            </a:r>
            <a:r>
              <a:rPr lang="ja-JP" altLang="en-US" sz="1100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予診票へ接種券を貼付け（ある場合）</a:t>
            </a:r>
            <a:endParaRPr lang="en-US" altLang="ja-JP" sz="1100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100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④ 「待機終了時刻メモ」を交付</a:t>
            </a:r>
            <a:endParaRPr lang="en-US" altLang="ja-JP" sz="110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100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⑤ 観察スペースを案内</a:t>
            </a:r>
            <a:endParaRPr lang="en-US" altLang="ja-JP" sz="1100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100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ja-JP" altLang="en-US" sz="1100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⑥ 予診票を茶箱へ仕分け</a:t>
            </a:r>
            <a:endParaRPr lang="en-US" altLang="ja-JP" sz="1100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92" name="直線コネクタ 91"/>
          <p:cNvCxnSpPr>
            <a:stCxn id="42" idx="0"/>
          </p:cNvCxnSpPr>
          <p:nvPr/>
        </p:nvCxnSpPr>
        <p:spPr>
          <a:xfrm flipH="1" flipV="1">
            <a:off x="6688586" y="4516690"/>
            <a:ext cx="822814" cy="883482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正方形/長方形 41"/>
          <p:cNvSpPr/>
          <p:nvPr/>
        </p:nvSpPr>
        <p:spPr>
          <a:xfrm>
            <a:off x="6045341" y="5400172"/>
            <a:ext cx="2932117" cy="117818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05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9. </a:t>
            </a:r>
            <a:r>
              <a:rPr lang="ja-JP" altLang="en-US" sz="105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状態観察</a:t>
            </a:r>
            <a:r>
              <a:rPr lang="ja-JP" altLang="en-US" sz="1050" b="1" u="sng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・待機終了時刻確認係</a:t>
            </a:r>
            <a:r>
              <a:rPr kumimoji="1" lang="en-US" altLang="ja-JP" sz="105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(ex.8583)</a:t>
            </a:r>
            <a:endParaRPr kumimoji="1" lang="en-US" altLang="ja-JP" sz="105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① 体調不良者等がいないかを観察</a:t>
            </a:r>
            <a:endParaRPr lang="en-US" altLang="ja-JP" sz="1050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ja-JP" altLang="en-US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② 待機終了時刻メモを確認、退場を案内</a:t>
            </a:r>
            <a:endParaRPr lang="en-US" altLang="ja-JP" sz="1050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③ 待機終了時刻メモの廃棄を案内</a:t>
            </a:r>
            <a:endParaRPr lang="en-US" altLang="ja-JP" sz="1050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ja-JP" altLang="en-US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④ 二回目</a:t>
            </a:r>
            <a:r>
              <a:rPr lang="ja-JP" altLang="en-US" sz="105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の接種用に「予診票」</a:t>
            </a:r>
            <a:r>
              <a:rPr lang="ja-JP" altLang="en-US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ブランク</a:t>
            </a:r>
            <a:r>
              <a:rPr lang="en-US" altLang="ja-JP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/>
            </a:r>
            <a:br>
              <a:rPr lang="en-US" altLang="ja-JP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</a:br>
            <a:r>
              <a:rPr lang="ja-JP" altLang="en-US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フォーム</a:t>
            </a:r>
            <a:r>
              <a:rPr lang="ja-JP" altLang="en-US" sz="105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を配布</a:t>
            </a:r>
            <a:endParaRPr lang="en-US" altLang="ja-JP" sz="1050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96" name="直線コネクタ 95"/>
          <p:cNvCxnSpPr>
            <a:stCxn id="34" idx="0"/>
            <a:endCxn id="32" idx="4"/>
          </p:cNvCxnSpPr>
          <p:nvPr/>
        </p:nvCxnSpPr>
        <p:spPr>
          <a:xfrm flipH="1" flipV="1">
            <a:off x="4431016" y="4607309"/>
            <a:ext cx="63969" cy="45827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スマイル 38"/>
          <p:cNvSpPr/>
          <p:nvPr/>
        </p:nvSpPr>
        <p:spPr>
          <a:xfrm>
            <a:off x="6339313" y="3331367"/>
            <a:ext cx="180000" cy="180000"/>
          </a:xfrm>
          <a:prstGeom prst="smileyFac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89" name="直線コネクタ 88"/>
          <p:cNvCxnSpPr>
            <a:stCxn id="44" idx="1"/>
          </p:cNvCxnSpPr>
          <p:nvPr/>
        </p:nvCxnSpPr>
        <p:spPr>
          <a:xfrm flipH="1">
            <a:off x="6519314" y="2839113"/>
            <a:ext cx="220357" cy="49225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スマイル 51"/>
          <p:cNvSpPr/>
          <p:nvPr/>
        </p:nvSpPr>
        <p:spPr>
          <a:xfrm>
            <a:off x="2778532" y="5677936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5" name="正方形/長方形 54"/>
          <p:cNvSpPr/>
          <p:nvPr/>
        </p:nvSpPr>
        <p:spPr>
          <a:xfrm>
            <a:off x="4131161" y="3551054"/>
            <a:ext cx="510056" cy="999462"/>
          </a:xfrm>
          <a:prstGeom prst="rect">
            <a:avLst/>
          </a:prstGeom>
          <a:solidFill>
            <a:srgbClr val="FFFF66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2" name="スマイル 31"/>
          <p:cNvSpPr/>
          <p:nvPr/>
        </p:nvSpPr>
        <p:spPr>
          <a:xfrm>
            <a:off x="4269278" y="4283834"/>
            <a:ext cx="323475" cy="323475"/>
          </a:xfrm>
          <a:prstGeom prst="smileyFac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1" name="スマイル 10"/>
          <p:cNvSpPr/>
          <p:nvPr/>
        </p:nvSpPr>
        <p:spPr>
          <a:xfrm>
            <a:off x="4346108" y="3750436"/>
            <a:ext cx="180000" cy="180000"/>
          </a:xfrm>
          <a:prstGeom prst="smileyFac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2" name="スマイル 11"/>
          <p:cNvSpPr/>
          <p:nvPr/>
        </p:nvSpPr>
        <p:spPr>
          <a:xfrm>
            <a:off x="4346108" y="4027320"/>
            <a:ext cx="180000" cy="180000"/>
          </a:xfrm>
          <a:prstGeom prst="smileyFac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21904" y="3258631"/>
            <a:ext cx="2043890" cy="1279488"/>
          </a:xfrm>
          <a:prstGeom prst="rect">
            <a:avLst/>
          </a:prstGeom>
          <a:solidFill>
            <a:schemeClr val="accent6">
              <a:lumMod val="5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05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2. </a:t>
            </a:r>
            <a:r>
              <a:rPr lang="ja-JP" altLang="en-US" sz="105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本人</a:t>
            </a:r>
            <a:r>
              <a:rPr lang="ja-JP" altLang="en-US" sz="1050" b="1" u="sng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確認・受付係</a:t>
            </a:r>
            <a:r>
              <a:rPr lang="en-US" altLang="ja-JP" sz="105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(ex.8559)</a:t>
            </a:r>
            <a:endParaRPr lang="ja-JP" altLang="en-US" sz="1050" b="1" u="sng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① </a:t>
            </a:r>
            <a:r>
              <a:rPr kumimoji="1" lang="ja-JP" altLang="en-US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本人確認</a:t>
            </a:r>
            <a:endParaRPr kumimoji="1" lang="en-US" altLang="ja-JP" sz="1050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② 予約確認</a:t>
            </a:r>
            <a:endParaRPr lang="en-US" altLang="ja-JP" sz="1050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ja-JP" altLang="en-US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③ </a:t>
            </a:r>
            <a:r>
              <a:rPr lang="zh-TW" altLang="en-US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予診票</a:t>
            </a:r>
            <a:r>
              <a:rPr lang="ja-JP" altLang="en-US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・</a:t>
            </a:r>
            <a:r>
              <a:rPr lang="zh-TW" altLang="en-US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接種記録書</a:t>
            </a:r>
            <a:r>
              <a:rPr lang="ja-JP" altLang="en-US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・</a:t>
            </a:r>
            <a:endParaRPr lang="en-US" altLang="ja-JP" sz="1050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接種券（ある場合）の</a:t>
            </a:r>
            <a:endParaRPr lang="en-US" altLang="ja-JP" sz="1050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 </a:t>
            </a:r>
            <a:r>
              <a:rPr lang="ja-JP" altLang="en-US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持参を確認</a:t>
            </a:r>
            <a:endParaRPr lang="en-US" altLang="ja-JP" sz="1050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④ 次の係を案内</a:t>
            </a:r>
            <a:endParaRPr kumimoji="1" lang="ja-JP" altLang="en-US" sz="1050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2329466" y="2166814"/>
            <a:ext cx="3416902" cy="873691"/>
          </a:xfrm>
          <a:prstGeom prst="rect">
            <a:avLst/>
          </a:prstGeom>
          <a:solidFill>
            <a:srgbClr val="FFFF66">
              <a:alpha val="9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5. </a:t>
            </a:r>
            <a:r>
              <a:rPr lang="ja-JP" altLang="en-US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</a:t>
            </a:r>
            <a:r>
              <a:rPr lang="ja-JP" altLang="en-US" sz="105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診係</a:t>
            </a:r>
            <a:r>
              <a:rPr lang="en-US" altLang="ja-JP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((</a:t>
            </a:r>
            <a:r>
              <a:rPr lang="en-US" altLang="ja-JP" sz="105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A) </a:t>
            </a:r>
            <a:r>
              <a:rPr lang="en-US" altLang="ja-JP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ex.8564 (B) ex.8587)</a:t>
            </a:r>
            <a:endParaRPr kumimoji="1" lang="en-US" altLang="ja-JP" sz="105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① </a:t>
            </a:r>
            <a:r>
              <a:rPr lang="ja-JP" altLang="en-US" sz="105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診察</a:t>
            </a:r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によりワクチン接種の可否を判断</a:t>
            </a:r>
            <a:r>
              <a:rPr lang="ja-JP" altLang="en-US" sz="105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・</a:t>
            </a:r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署名</a:t>
            </a:r>
            <a:endParaRPr lang="en-US" altLang="ja-JP" sz="105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② ワクチン接種量、接種日を記入</a:t>
            </a:r>
            <a:endParaRPr lang="en-US" altLang="ja-JP" sz="105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③ 接種待機スペースを案内</a:t>
            </a:r>
            <a:endParaRPr lang="en-US" altLang="ja-JP" sz="105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④ 次の接種者の受入れのため、予診案内係へ合図</a:t>
            </a:r>
            <a:endParaRPr lang="en-US" altLang="ja-JP" sz="105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9" name="スマイル 58"/>
          <p:cNvSpPr/>
          <p:nvPr/>
        </p:nvSpPr>
        <p:spPr>
          <a:xfrm>
            <a:off x="2778532" y="5942495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0" name="スマイル 59"/>
          <p:cNvSpPr/>
          <p:nvPr/>
        </p:nvSpPr>
        <p:spPr>
          <a:xfrm>
            <a:off x="5190589" y="4289100"/>
            <a:ext cx="180000" cy="180000"/>
          </a:xfrm>
          <a:prstGeom prst="smileyFac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2" name="正方形/長方形 61"/>
          <p:cNvSpPr/>
          <p:nvPr/>
        </p:nvSpPr>
        <p:spPr>
          <a:xfrm>
            <a:off x="6474678" y="3595156"/>
            <a:ext cx="199665" cy="955360"/>
          </a:xfrm>
          <a:prstGeom prst="rect">
            <a:avLst/>
          </a:prstGeom>
          <a:solidFill>
            <a:schemeClr val="tx2">
              <a:lumMod val="5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7" name="スマイル 56"/>
          <p:cNvSpPr/>
          <p:nvPr/>
        </p:nvSpPr>
        <p:spPr>
          <a:xfrm>
            <a:off x="6525216" y="4309733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8" name="正方形/長方形 57"/>
          <p:cNvSpPr/>
          <p:nvPr/>
        </p:nvSpPr>
        <p:spPr>
          <a:xfrm>
            <a:off x="3249850" y="5840026"/>
            <a:ext cx="1984206" cy="967435"/>
          </a:xfrm>
          <a:prstGeom prst="rect">
            <a:avLst/>
          </a:prstGeom>
          <a:solidFill>
            <a:schemeClr val="tx1">
              <a:lumMod val="85000"/>
              <a:lumOff val="15000"/>
              <a:alpha val="90000"/>
            </a:schemeClr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05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【</a:t>
            </a:r>
            <a:r>
              <a:rPr lang="ja-JP" altLang="en-US" sz="105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緊急連絡先</a:t>
            </a:r>
            <a:r>
              <a:rPr lang="en-US" altLang="ja-JP" sz="105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】</a:t>
            </a:r>
            <a:endParaRPr lang="ja-JP" altLang="en-US" sz="105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05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105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</a:t>
            </a:r>
            <a:r>
              <a:rPr lang="ja-JP" altLang="en-US" sz="105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産業医 </a:t>
            </a:r>
            <a:r>
              <a:rPr lang="en-US" altLang="ja-JP" sz="105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ex.8684</a:t>
            </a:r>
            <a:endParaRPr lang="en-US" altLang="ja-JP" sz="105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05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105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B</a:t>
            </a:r>
            <a:r>
              <a:rPr lang="ja-JP" altLang="en-US" sz="105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産業医 </a:t>
            </a:r>
            <a:r>
              <a:rPr lang="en-US" altLang="ja-JP" sz="105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ex.8465</a:t>
            </a:r>
            <a:endParaRPr lang="en-US" altLang="ja-JP" sz="105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05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産業医</a:t>
            </a:r>
            <a:r>
              <a:rPr lang="ja-JP" altLang="en-US" sz="105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代表</a:t>
            </a:r>
            <a:r>
              <a:rPr lang="ja-JP" altLang="en-US" sz="105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電話 </a:t>
            </a:r>
            <a:r>
              <a:rPr lang="en-US" altLang="ja-JP" sz="105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ex.6555</a:t>
            </a:r>
            <a:endParaRPr lang="en-US" altLang="ja-JP" sz="105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05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健康</a:t>
            </a:r>
            <a:r>
              <a:rPr lang="ja-JP" altLang="en-US" sz="105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管理室</a:t>
            </a:r>
            <a:r>
              <a:rPr lang="ja-JP" altLang="en-US" sz="105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受付 </a:t>
            </a:r>
            <a:r>
              <a:rPr lang="en-US" altLang="ja-JP" sz="105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ex.7670</a:t>
            </a:r>
            <a:r>
              <a:rPr lang="ja-JP" altLang="en-US" sz="105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　　　　　　　　　　　　　　　</a:t>
            </a:r>
            <a:endParaRPr lang="en-US" altLang="ja-JP" sz="105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2590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1910</TotalTime>
  <Words>575</Words>
  <Application>Microsoft Office PowerPoint</Application>
  <PresentationFormat>画面に合わせる (4:3)</PresentationFormat>
  <Paragraphs>74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​​テーマ</vt:lpstr>
      <vt:lpstr>PowerPoint プレゼンテーション</vt:lpstr>
      <vt:lpstr>PowerPoint プレゼンテーション</vt:lpstr>
    </vt:vector>
  </TitlesOfParts>
  <Company>ITOCHU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鶴藤 章義</dc:creator>
  <cp:lastModifiedBy>﨑谷 淳</cp:lastModifiedBy>
  <cp:revision>232</cp:revision>
  <dcterms:created xsi:type="dcterms:W3CDTF">2018-06-20T08:47:28Z</dcterms:created>
  <dcterms:modified xsi:type="dcterms:W3CDTF">2021-06-25T06:34:46Z</dcterms:modified>
</cp:coreProperties>
</file>