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7" r:id="rId2"/>
    <p:sldId id="266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47" autoAdjust="0"/>
    <p:restoredTop sz="94660"/>
  </p:normalViewPr>
  <p:slideViewPr>
    <p:cSldViewPr showGuides="1">
      <p:cViewPr varScale="1">
        <p:scale>
          <a:sx n="81" d="100"/>
          <a:sy n="81" d="100"/>
        </p:scale>
        <p:origin x="164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4A4104-3349-43CB-812D-24AB7BC8E330}" type="datetimeFigureOut">
              <a:rPr kumimoji="1" lang="ja-JP" altLang="en-US" smtClean="0"/>
              <a:t>2021/7/16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9E41A1-1F5C-40C6-AE1F-240295C661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3029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95770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2021/7/16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8550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2021/7/16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6541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2021/7/16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7513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2021/7/16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6859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2021/7/16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7605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2021/7/16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0478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2021/7/16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0422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2021/7/16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6645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0745" y="116632"/>
            <a:ext cx="9041838" cy="4866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510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2021/7/16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2987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2021/7/16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3839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EBB311-63CF-41BF-9198-30813CC31CC6}" type="datetimeFigureOut">
              <a:rPr kumimoji="1" lang="ja-JP" altLang="en-US" smtClean="0"/>
              <a:t>2021/7/16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9249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1" y="4581128"/>
            <a:ext cx="9143999" cy="151216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5000"/>
              </a:lnSpc>
            </a:pPr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(ITOCHU VACCINATION SITE OPERATION GUIDE BOOK)</a:t>
            </a:r>
          </a:p>
          <a:p>
            <a:pPr algn="ctr">
              <a:lnSpc>
                <a:spcPts val="5000"/>
              </a:lnSpc>
            </a:pPr>
            <a:endParaRPr lang="en-US" altLang="ja-JP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" y="2204864"/>
            <a:ext cx="9143999" cy="223224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5000"/>
              </a:lnSpc>
            </a:pPr>
            <a:r>
              <a:rPr lang="ja-JP" altLang="en-US" sz="36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伊藤忠新型コロナワクチン接種会場</a:t>
            </a:r>
            <a:endParaRPr lang="en-US" altLang="ja-JP" sz="36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>
              <a:lnSpc>
                <a:spcPts val="5000"/>
              </a:lnSpc>
            </a:pPr>
            <a:r>
              <a:rPr lang="en-US" altLang="ja-JP" sz="36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ja-JP" altLang="en-US" sz="36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東京</a:t>
            </a:r>
            <a:r>
              <a:rPr lang="en-US" altLang="ja-JP" sz="36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</a:t>
            </a:r>
          </a:p>
          <a:p>
            <a:pPr algn="ctr">
              <a:lnSpc>
                <a:spcPts val="5000"/>
              </a:lnSpc>
            </a:pPr>
            <a:r>
              <a:rPr lang="ja-JP" altLang="en-US" sz="36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endParaRPr lang="en-US" altLang="ja-JP" sz="36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>
              <a:lnSpc>
                <a:spcPts val="5000"/>
              </a:lnSpc>
            </a:pPr>
            <a:endParaRPr lang="en-US" altLang="ja-JP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1839" y="384695"/>
            <a:ext cx="2827957" cy="1387009"/>
          </a:xfrm>
          <a:prstGeom prst="rect">
            <a:avLst/>
          </a:prstGeom>
        </p:spPr>
      </p:pic>
      <p:sp>
        <p:nvSpPr>
          <p:cNvPr id="7" name="正方形/長方形 6"/>
          <p:cNvSpPr/>
          <p:nvPr/>
        </p:nvSpPr>
        <p:spPr>
          <a:xfrm>
            <a:off x="1" y="2996952"/>
            <a:ext cx="9143999" cy="2088232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5000"/>
              </a:lnSpc>
            </a:pPr>
            <a:r>
              <a:rPr lang="ja-JP" altLang="en-US" sz="36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endParaRPr lang="en-US" altLang="ja-JP" sz="36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>
              <a:lnSpc>
                <a:spcPts val="5000"/>
              </a:lnSpc>
            </a:pPr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運営マニュアル</a:t>
            </a:r>
            <a:endParaRPr lang="en-US" altLang="ja-JP" b="1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>
              <a:lnSpc>
                <a:spcPts val="5000"/>
              </a:lnSpc>
            </a:pPr>
            <a:endParaRPr lang="en-US" altLang="ja-JP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" y="5229200"/>
            <a:ext cx="9143999" cy="108012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第六版　</a:t>
            </a:r>
            <a:r>
              <a:rPr lang="en-US" altLang="ja-JP" b="1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20210719</a:t>
            </a:r>
            <a:endParaRPr lang="en-US" altLang="ja-JP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49500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図 5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1170" y="3038737"/>
            <a:ext cx="6296026" cy="3486607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47" name="正方形/長方形 46"/>
          <p:cNvSpPr/>
          <p:nvPr/>
        </p:nvSpPr>
        <p:spPr>
          <a:xfrm>
            <a:off x="3218470" y="3551055"/>
            <a:ext cx="912690" cy="999461"/>
          </a:xfrm>
          <a:prstGeom prst="rect">
            <a:avLst/>
          </a:prstGeom>
          <a:solidFill>
            <a:srgbClr val="FFFF00">
              <a:alpha val="49804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51" name="直線コネクタ 50"/>
          <p:cNvCxnSpPr>
            <a:stCxn id="29" idx="2"/>
          </p:cNvCxnSpPr>
          <p:nvPr/>
        </p:nvCxnSpPr>
        <p:spPr>
          <a:xfrm>
            <a:off x="2976839" y="1700808"/>
            <a:ext cx="754998" cy="1711727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正方形/長方形 53"/>
          <p:cNvSpPr/>
          <p:nvPr/>
        </p:nvSpPr>
        <p:spPr>
          <a:xfrm>
            <a:off x="2146741" y="3216022"/>
            <a:ext cx="1080126" cy="670369"/>
          </a:xfrm>
          <a:prstGeom prst="rect">
            <a:avLst/>
          </a:prstGeom>
          <a:solidFill>
            <a:srgbClr val="FFC000">
              <a:alpha val="5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85" name="正方形/長方形 84"/>
          <p:cNvSpPr/>
          <p:nvPr/>
        </p:nvSpPr>
        <p:spPr>
          <a:xfrm>
            <a:off x="6674344" y="3201525"/>
            <a:ext cx="1512003" cy="1348992"/>
          </a:xfrm>
          <a:prstGeom prst="rect">
            <a:avLst/>
          </a:prstGeom>
          <a:solidFill>
            <a:schemeClr val="tx2">
              <a:lumMod val="5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86" name="正方形/長方形 85"/>
          <p:cNvSpPr/>
          <p:nvPr/>
        </p:nvSpPr>
        <p:spPr>
          <a:xfrm>
            <a:off x="6175085" y="3216022"/>
            <a:ext cx="499260" cy="395857"/>
          </a:xfrm>
          <a:prstGeom prst="rect">
            <a:avLst/>
          </a:prstGeom>
          <a:solidFill>
            <a:schemeClr val="tx2">
              <a:lumMod val="60000"/>
              <a:lumOff val="4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79" name="正方形/長方形 78"/>
          <p:cNvSpPr/>
          <p:nvPr/>
        </p:nvSpPr>
        <p:spPr>
          <a:xfrm>
            <a:off x="5774970" y="3598778"/>
            <a:ext cx="687897" cy="951738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4649615" y="3533617"/>
            <a:ext cx="1125354" cy="1016899"/>
          </a:xfrm>
          <a:prstGeom prst="rect">
            <a:avLst/>
          </a:prstGeom>
          <a:solidFill>
            <a:schemeClr val="accent3">
              <a:lumMod val="60000"/>
              <a:lumOff val="4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0" name="スマイル 9"/>
          <p:cNvSpPr/>
          <p:nvPr/>
        </p:nvSpPr>
        <p:spPr>
          <a:xfrm>
            <a:off x="3838866" y="4090344"/>
            <a:ext cx="180000" cy="180000"/>
          </a:xfrm>
          <a:prstGeom prst="smileyFac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7" name="スマイル 16"/>
          <p:cNvSpPr/>
          <p:nvPr/>
        </p:nvSpPr>
        <p:spPr>
          <a:xfrm>
            <a:off x="6221405" y="3897072"/>
            <a:ext cx="180000" cy="180000"/>
          </a:xfrm>
          <a:prstGeom prst="smileyFac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8" name="スマイル 17"/>
          <p:cNvSpPr/>
          <p:nvPr/>
        </p:nvSpPr>
        <p:spPr>
          <a:xfrm>
            <a:off x="6221405" y="4331115"/>
            <a:ext cx="180000" cy="180000"/>
          </a:xfrm>
          <a:prstGeom prst="smileyFac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9" name="スマイル 18"/>
          <p:cNvSpPr/>
          <p:nvPr/>
        </p:nvSpPr>
        <p:spPr>
          <a:xfrm>
            <a:off x="5794357" y="4331115"/>
            <a:ext cx="180000" cy="180000"/>
          </a:xfrm>
          <a:prstGeom prst="smileyFac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57865" y="4237385"/>
            <a:ext cx="2071153" cy="2482261"/>
          </a:xfrm>
          <a:prstGeom prst="rect">
            <a:avLst/>
          </a:prstGeom>
          <a:solidFill>
            <a:schemeClr val="accent2">
              <a:lumMod val="60000"/>
              <a:lumOff val="40000"/>
              <a:alpha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050" b="1" u="sng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1. </a:t>
            </a:r>
            <a:r>
              <a:rPr lang="ja-JP" altLang="en-US" sz="1050" b="1" u="sng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検温</a:t>
            </a:r>
            <a:r>
              <a:rPr lang="ja-JP" altLang="en-US" sz="1050" b="1" u="sng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・消毒係</a:t>
            </a:r>
            <a:r>
              <a:rPr kumimoji="1" lang="en-US" altLang="ja-JP" sz="1050" b="1" u="sng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(ex. XXXX)</a:t>
            </a:r>
            <a:endParaRPr kumimoji="1" lang="en-US" altLang="ja-JP" sz="105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① 手指消毒を案内</a:t>
            </a:r>
            <a:endParaRPr lang="en-US" altLang="ja-JP" sz="1050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1050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② </a:t>
            </a:r>
            <a:r>
              <a:rPr lang="ja-JP" altLang="en-US" sz="1050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マスク着用を</a:t>
            </a:r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確認</a:t>
            </a:r>
            <a:endParaRPr lang="en-US" altLang="ja-JP" sz="1050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③ </a:t>
            </a:r>
            <a:r>
              <a:rPr lang="ja-JP" altLang="en-US" sz="1050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検温、体温シールの</a:t>
            </a:r>
            <a:endParaRPr lang="en-US" altLang="ja-JP" sz="1050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1050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ja-JP" altLang="en-US" sz="1050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受取り、貼付けを確認</a:t>
            </a:r>
            <a:endParaRPr lang="en-US" altLang="ja-JP" sz="1050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④ ワクチン接種希望者で</a:t>
            </a:r>
            <a:endParaRPr lang="en-US" altLang="ja-JP" sz="1050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1050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あることを確認</a:t>
            </a:r>
            <a:endParaRPr kumimoji="1" lang="en-US" altLang="ja-JP" sz="1050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⑤ 次の係を案内</a:t>
            </a:r>
            <a:endParaRPr lang="en-US" altLang="ja-JP" sz="1050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en-US" altLang="ja-JP" sz="1050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※ 2</a:t>
            </a:r>
            <a:r>
              <a:rPr lang="ja-JP" altLang="en-US" sz="1050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回目接種後に接種券を持参</a:t>
            </a:r>
            <a:endParaRPr lang="en-US" altLang="ja-JP" sz="1050" dirty="0" smtClean="0">
              <a:solidFill>
                <a:srgbClr val="FF000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105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ja-JP" altLang="en-US" sz="1050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 した場合</a:t>
            </a:r>
            <a:r>
              <a:rPr lang="ja-JP" altLang="en-US" sz="105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、会</a:t>
            </a:r>
            <a:r>
              <a:rPr lang="ja-JP" altLang="en-US" sz="1050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社名</a:t>
            </a:r>
            <a:r>
              <a:rPr lang="ja-JP" altLang="en-US" sz="105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、</a:t>
            </a:r>
            <a:r>
              <a:rPr lang="en-US" altLang="ja-JP" sz="1050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1</a:t>
            </a:r>
            <a:r>
              <a:rPr lang="ja-JP" altLang="en-US" sz="105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回目・ </a:t>
            </a:r>
            <a:endParaRPr lang="en-US" altLang="ja-JP" sz="1050" dirty="0" smtClean="0">
              <a:solidFill>
                <a:srgbClr val="FF000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105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 </a:t>
            </a:r>
            <a:r>
              <a:rPr lang="ja-JP" altLang="en-US" sz="1050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en-US" altLang="ja-JP" sz="1050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2</a:t>
            </a:r>
            <a:r>
              <a:rPr lang="ja-JP" altLang="en-US" sz="105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回目接種日の</a:t>
            </a:r>
            <a:r>
              <a:rPr lang="ja-JP" altLang="en-US" sz="1050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記入確認の上</a:t>
            </a:r>
            <a:endParaRPr lang="en-US" altLang="ja-JP" sz="1050" dirty="0">
              <a:solidFill>
                <a:srgbClr val="FF000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1050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  </a:t>
            </a:r>
            <a:r>
              <a:rPr lang="en-US" altLang="ja-JP" sz="1050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1</a:t>
            </a:r>
            <a:r>
              <a:rPr lang="ja-JP" altLang="en-US" sz="1050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回目分・</a:t>
            </a:r>
            <a:r>
              <a:rPr lang="en-US" altLang="ja-JP" sz="1050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2</a:t>
            </a:r>
            <a:r>
              <a:rPr lang="ja-JP" altLang="en-US" sz="1050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回目分の接種券</a:t>
            </a:r>
            <a:endParaRPr lang="en-US" altLang="ja-JP" sz="1050" dirty="0" smtClean="0">
              <a:solidFill>
                <a:srgbClr val="FF000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en-US" altLang="ja-JP" sz="105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en-US" altLang="ja-JP" sz="1050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   </a:t>
            </a:r>
            <a:r>
              <a:rPr lang="ja-JP" altLang="en-US" sz="1050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を台紙ごと回収</a:t>
            </a:r>
            <a:r>
              <a:rPr lang="ja-JP" altLang="en-US" sz="105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、</a:t>
            </a:r>
            <a:r>
              <a:rPr lang="ja-JP" altLang="en-US" sz="1050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フラグに</a:t>
            </a:r>
            <a:endParaRPr lang="en-US" altLang="ja-JP" sz="1050" dirty="0" smtClean="0">
              <a:solidFill>
                <a:srgbClr val="FF000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105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 </a:t>
            </a:r>
            <a:r>
              <a:rPr lang="ja-JP" altLang="en-US" sz="1050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チェック。</a:t>
            </a:r>
            <a:endParaRPr lang="en-US" altLang="ja-JP" sz="1050" dirty="0" smtClean="0">
              <a:solidFill>
                <a:srgbClr val="FF000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45942" y="795068"/>
            <a:ext cx="2090917" cy="1955636"/>
          </a:xfrm>
          <a:prstGeom prst="rect">
            <a:avLst/>
          </a:prstGeom>
          <a:solidFill>
            <a:srgbClr val="FFC000">
              <a:alpha val="9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050" b="1" u="sng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3. </a:t>
            </a:r>
            <a:r>
              <a:rPr lang="zh-TW" altLang="en-US" sz="1050" b="1" u="sng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予</a:t>
            </a:r>
            <a:r>
              <a:rPr lang="zh-TW" altLang="en-US" sz="1050" b="1" u="sng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診票確認係</a:t>
            </a:r>
            <a:r>
              <a:rPr lang="en-US" altLang="ja-JP" sz="1050" b="1" u="sng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(ex.</a:t>
            </a:r>
            <a:r>
              <a:rPr lang="en-US" altLang="ja-JP" sz="1050" b="1" u="sng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XXXX</a:t>
            </a:r>
            <a:r>
              <a:rPr lang="en-US" altLang="ja-JP" sz="1050" b="1" u="sng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</a:t>
            </a:r>
            <a:endParaRPr kumimoji="1" lang="en-US" altLang="ja-JP" sz="105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050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① </a:t>
            </a:r>
            <a:r>
              <a:rPr lang="ja-JP" altLang="en-US" sz="1050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体温の記入を案内</a:t>
            </a:r>
          </a:p>
          <a:p>
            <a:pPr marL="177800" indent="-177800"/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② </a:t>
            </a:r>
            <a:r>
              <a:rPr kumimoji="1"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予診票・接種記録書の</a:t>
            </a:r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記入　</a:t>
            </a:r>
            <a:endParaRPr lang="en-US" altLang="ja-JP" sz="1050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050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 </a:t>
            </a:r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方法</a:t>
            </a:r>
            <a:r>
              <a:rPr kumimoji="1"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を示し記入漏れを確認</a:t>
            </a:r>
            <a:endParaRPr kumimoji="1" lang="en-US" altLang="ja-JP" sz="1050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en-US" altLang="ja-JP" sz="1050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ja-JP" altLang="en-US" sz="1050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③ 接種券の持参を確認</a:t>
            </a:r>
            <a:endParaRPr lang="en-US" altLang="ja-JP" sz="1050" dirty="0" smtClean="0">
              <a:solidFill>
                <a:srgbClr val="FF000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05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 </a:t>
            </a:r>
            <a:r>
              <a:rPr lang="ja-JP" altLang="en-US" sz="1050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接種券台紙の表面空白部分に、</a:t>
            </a:r>
            <a:r>
              <a:rPr lang="ja-JP" altLang="en-US" sz="105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会</a:t>
            </a:r>
            <a:r>
              <a:rPr lang="ja-JP" altLang="en-US" sz="1050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社名・</a:t>
            </a:r>
            <a:r>
              <a:rPr kumimoji="1" lang="en-US" altLang="ja-JP" sz="1050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1</a:t>
            </a:r>
            <a:r>
              <a:rPr kumimoji="1" lang="ja-JP" altLang="en-US" sz="1050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回目接種日</a:t>
            </a:r>
            <a:r>
              <a:rPr kumimoji="1" lang="en-US" altLang="ja-JP" sz="1050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kumimoji="1" lang="ja-JP" altLang="en-US" sz="1050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接種記録書を確認</a:t>
            </a:r>
            <a:r>
              <a:rPr kumimoji="1" lang="en-US" altLang="ja-JP" sz="1050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</a:t>
            </a:r>
            <a:r>
              <a:rPr lang="ja-JP" altLang="en-US" sz="1050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を記入</a:t>
            </a:r>
            <a:endParaRPr lang="en-US" altLang="ja-JP" sz="1050" dirty="0" smtClean="0">
              <a:solidFill>
                <a:srgbClr val="FF000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en-US" altLang="ja-JP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ja-JP" altLang="en-US" sz="1050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④</a:t>
            </a:r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書類</a:t>
            </a:r>
            <a:r>
              <a:rPr lang="ja-JP" altLang="en-US" sz="1050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フォルダー配布</a:t>
            </a:r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、封入</a:t>
            </a:r>
            <a:endParaRPr lang="en-US" altLang="ja-JP" sz="1050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050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 を案内</a:t>
            </a:r>
            <a:endParaRPr kumimoji="1" lang="en-US" altLang="ja-JP" sz="1050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050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⑤ </a:t>
            </a:r>
            <a:r>
              <a:rPr lang="ja-JP" altLang="en-US" sz="1050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次の係を</a:t>
            </a:r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案内</a:t>
            </a:r>
            <a:endParaRPr lang="ja-JP" altLang="en-US" sz="1050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2173766" y="795067"/>
            <a:ext cx="1606145" cy="905741"/>
          </a:xfrm>
          <a:prstGeom prst="rect">
            <a:avLst/>
          </a:prstGeom>
          <a:solidFill>
            <a:srgbClr val="FFFF00">
              <a:alpha val="89804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050" b="1" u="sng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4. </a:t>
            </a:r>
            <a:r>
              <a:rPr lang="ja-JP" altLang="en-US" sz="1050" b="1" u="sng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予</a:t>
            </a:r>
            <a:r>
              <a:rPr lang="ja-JP" altLang="en-US" sz="1050" b="1" u="sng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診案内係</a:t>
            </a:r>
            <a:r>
              <a:rPr lang="en-US" altLang="ja-JP" sz="1050" b="1" u="sng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(ex.</a:t>
            </a:r>
            <a:r>
              <a:rPr lang="en-US" altLang="ja-JP" sz="1050" b="1" u="sng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en-US" altLang="ja-JP" sz="1050" b="1" u="sng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XXX)</a:t>
            </a:r>
            <a:endParaRPr kumimoji="1" lang="en-US" altLang="ja-JP" sz="105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kumimoji="1"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① 着席を案内</a:t>
            </a:r>
            <a:endParaRPr kumimoji="1" lang="en-US" altLang="ja-JP" sz="1050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② 予診スペースを案内</a:t>
            </a:r>
            <a:endParaRPr lang="en-US" altLang="ja-JP" sz="1050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050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③ 肩出し準備</a:t>
            </a:r>
            <a:r>
              <a:rPr lang="ja-JP" altLang="en-US" sz="1050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を</a:t>
            </a:r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案内</a:t>
            </a:r>
            <a:endParaRPr lang="en-US" altLang="ja-JP" sz="1050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6" name="スマイル 35"/>
          <p:cNvSpPr/>
          <p:nvPr/>
        </p:nvSpPr>
        <p:spPr>
          <a:xfrm>
            <a:off x="5190589" y="4052759"/>
            <a:ext cx="180000" cy="180000"/>
          </a:xfrm>
          <a:prstGeom prst="smileyFac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7" name="スマイル 36"/>
          <p:cNvSpPr/>
          <p:nvPr/>
        </p:nvSpPr>
        <p:spPr>
          <a:xfrm>
            <a:off x="5190589" y="3580079"/>
            <a:ext cx="180000" cy="180000"/>
          </a:xfrm>
          <a:prstGeom prst="smileyFac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8" name="スマイル 37"/>
          <p:cNvSpPr/>
          <p:nvPr/>
        </p:nvSpPr>
        <p:spPr>
          <a:xfrm>
            <a:off x="5190589" y="3816419"/>
            <a:ext cx="180000" cy="180000"/>
          </a:xfrm>
          <a:prstGeom prst="smileyFac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3827591" y="801843"/>
            <a:ext cx="1954860" cy="1118335"/>
          </a:xfrm>
          <a:prstGeom prst="rect">
            <a:avLst/>
          </a:prstGeom>
          <a:solidFill>
            <a:schemeClr val="accent3">
              <a:lumMod val="60000"/>
              <a:lumOff val="40000"/>
              <a:alpha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050" b="1" u="sng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6. </a:t>
            </a:r>
            <a:r>
              <a:rPr lang="ja-JP" altLang="en-US" sz="1050" b="1" u="sng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接種係</a:t>
            </a:r>
            <a:endParaRPr lang="en-US" altLang="ja-JP" sz="1050" b="1" u="sng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en-US" altLang="ja-JP" sz="1050" b="1" u="sng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(ex.</a:t>
            </a:r>
            <a:r>
              <a:rPr lang="en-US" altLang="ja-JP" sz="1050" b="1" u="sng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XXXX</a:t>
            </a:r>
            <a:r>
              <a:rPr lang="en-US" altLang="ja-JP" sz="1050" b="1" u="sng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</a:t>
            </a:r>
            <a:endParaRPr kumimoji="1" lang="en-US" altLang="ja-JP" sz="105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① 接種者を呼込み</a:t>
            </a:r>
            <a:endParaRPr lang="en-US" altLang="ja-JP" sz="1050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050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②</a:t>
            </a:r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医師と本人の署名を確認</a:t>
            </a:r>
            <a:endParaRPr lang="en-US" altLang="ja-JP" sz="1050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③ ワクチンを注射</a:t>
            </a:r>
            <a:endParaRPr lang="en-US" altLang="ja-JP" sz="1050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④ 次の係を案内</a:t>
            </a:r>
            <a:endParaRPr lang="en-US" altLang="ja-JP" sz="1050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45942" y="59350"/>
            <a:ext cx="9054254" cy="67772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【</a:t>
            </a:r>
            <a:r>
              <a:rPr kumimoji="1" lang="ja-JP" altLang="en-US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各係の動き</a:t>
            </a:r>
            <a:r>
              <a:rPr kumimoji="1" lang="en-US" altLang="ja-JP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】</a:t>
            </a:r>
            <a:r>
              <a:rPr kumimoji="1" lang="ja-JP" altLang="en-US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新型コロナウイルスワクチンの職場接種</a:t>
            </a:r>
            <a:endParaRPr kumimoji="1" lang="en-US" altLang="ja-JP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en-US" altLang="ja-JP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※</a:t>
            </a:r>
            <a:r>
              <a:rPr lang="ja-JP" altLang="en-US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詳細は後述</a:t>
            </a:r>
            <a:endParaRPr kumimoji="1" lang="ja-JP" altLang="en-US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2892735" y="4653136"/>
            <a:ext cx="3077739" cy="1094927"/>
          </a:xfrm>
          <a:prstGeom prst="rect">
            <a:avLst/>
          </a:prstGeom>
          <a:solidFill>
            <a:schemeClr val="tx1">
              <a:lumMod val="75000"/>
              <a:lumOff val="25000"/>
              <a:alpha val="4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050" b="1" u="sng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10. </a:t>
            </a:r>
            <a:r>
              <a:rPr lang="ja-JP" altLang="en-US" sz="1050" b="1" u="sng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運営</a:t>
            </a:r>
            <a:r>
              <a:rPr lang="ja-JP" altLang="en-US" sz="1050" b="1" u="sng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統括係</a:t>
            </a:r>
            <a:r>
              <a:rPr lang="en-US" altLang="ja-JP" sz="1050" b="1" u="sng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(ex.</a:t>
            </a:r>
            <a:r>
              <a:rPr lang="en-US" altLang="ja-JP" sz="1050" b="1" u="sng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XXXX</a:t>
            </a:r>
            <a:r>
              <a:rPr lang="en-US" altLang="ja-JP" sz="1050" b="1" u="sng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</a:t>
            </a:r>
            <a:endParaRPr kumimoji="1" lang="en-US" altLang="ja-JP" sz="105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en-US" altLang="ja-JP" sz="1050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※</a:t>
            </a:r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イレギュラー対応</a:t>
            </a:r>
            <a:endParaRPr lang="en-US" altLang="ja-JP" sz="1050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en-US" altLang="ja-JP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※</a:t>
            </a:r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ワクチン</a:t>
            </a:r>
            <a:r>
              <a:rPr lang="ja-JP" altLang="en-US" sz="1050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接種会場運営</a:t>
            </a:r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報告書を記入・提出</a:t>
            </a:r>
            <a:endParaRPr lang="en-US" altLang="ja-JP" sz="1050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en-US" altLang="ja-JP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※</a:t>
            </a:r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キャンセル枠</a:t>
            </a:r>
            <a:r>
              <a:rPr lang="ja-JP" altLang="en-US" sz="1050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の</a:t>
            </a:r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消化対応</a:t>
            </a:r>
            <a:endParaRPr lang="en-US" altLang="ja-JP" sz="1050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en-US" altLang="ja-JP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※</a:t>
            </a:r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回収した</a:t>
            </a:r>
            <a:r>
              <a:rPr lang="ja-JP" altLang="en-US" sz="1050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接種券</a:t>
            </a:r>
            <a:r>
              <a:rPr lang="en-US" altLang="ja-JP" sz="1050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(1.</a:t>
            </a:r>
            <a:r>
              <a:rPr lang="ja-JP" altLang="en-US" sz="1050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＆</a:t>
            </a:r>
            <a:r>
              <a:rPr lang="en-US" altLang="ja-JP" sz="1050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7.</a:t>
            </a:r>
            <a:r>
              <a:rPr lang="ja-JP" altLang="en-US" sz="1050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③</a:t>
            </a:r>
            <a:r>
              <a:rPr lang="en-US" altLang="ja-JP" sz="1050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</a:t>
            </a:r>
            <a:r>
              <a:rPr lang="ja-JP" altLang="en-US" sz="1050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および</a:t>
            </a:r>
            <a:r>
              <a:rPr lang="ja-JP" altLang="en-US" sz="105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予診票</a:t>
            </a:r>
            <a:r>
              <a:rPr lang="en-US" altLang="ja-JP" sz="1050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(7.</a:t>
            </a:r>
            <a:r>
              <a:rPr lang="ja-JP" altLang="en-US" sz="1050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④</a:t>
            </a:r>
            <a:r>
              <a:rPr lang="en-US" altLang="ja-JP" sz="1050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</a:t>
            </a:r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を確認、予</a:t>
            </a:r>
            <a:r>
              <a:rPr lang="ja-JP" altLang="en-US" sz="1050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診票回収確認</a:t>
            </a:r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シートと共に引渡し　　　　　　　　　　　　　　　　　　　　　　　　　　　　　　　　</a:t>
            </a:r>
            <a:endParaRPr lang="ja-JP" altLang="en-US" sz="1050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2681433" y="5822182"/>
            <a:ext cx="554198" cy="210313"/>
          </a:xfrm>
          <a:prstGeom prst="rect">
            <a:avLst/>
          </a:prstGeom>
          <a:solidFill>
            <a:schemeClr val="accent2">
              <a:lumMod val="60000"/>
              <a:lumOff val="4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13" name="直線コネクタ 12"/>
          <p:cNvCxnSpPr>
            <a:stCxn id="24" idx="3"/>
            <a:endCxn id="35" idx="1"/>
          </p:cNvCxnSpPr>
          <p:nvPr/>
        </p:nvCxnSpPr>
        <p:spPr>
          <a:xfrm>
            <a:off x="2129018" y="5478516"/>
            <a:ext cx="552415" cy="448823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正方形/長方形 45"/>
          <p:cNvSpPr/>
          <p:nvPr/>
        </p:nvSpPr>
        <p:spPr>
          <a:xfrm>
            <a:off x="2145004" y="3886200"/>
            <a:ext cx="593137" cy="664316"/>
          </a:xfrm>
          <a:prstGeom prst="rect">
            <a:avLst/>
          </a:prstGeom>
          <a:solidFill>
            <a:schemeClr val="accent6">
              <a:lumMod val="5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" name="スマイル 4"/>
          <p:cNvSpPr/>
          <p:nvPr/>
        </p:nvSpPr>
        <p:spPr>
          <a:xfrm>
            <a:off x="2173767" y="4229540"/>
            <a:ext cx="180000" cy="180000"/>
          </a:xfrm>
          <a:prstGeom prst="smileyFac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" name="スマイル 5"/>
          <p:cNvSpPr/>
          <p:nvPr/>
        </p:nvSpPr>
        <p:spPr>
          <a:xfrm>
            <a:off x="2173767" y="3991548"/>
            <a:ext cx="180000" cy="180000"/>
          </a:xfrm>
          <a:prstGeom prst="smileyFac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7" name="スマイル 6"/>
          <p:cNvSpPr/>
          <p:nvPr/>
        </p:nvSpPr>
        <p:spPr>
          <a:xfrm>
            <a:off x="2672978" y="3232592"/>
            <a:ext cx="180000" cy="180000"/>
          </a:xfrm>
          <a:prstGeom prst="smileyFac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8" name="スマイル 7"/>
          <p:cNvSpPr/>
          <p:nvPr/>
        </p:nvSpPr>
        <p:spPr>
          <a:xfrm>
            <a:off x="2892735" y="3232592"/>
            <a:ext cx="180000" cy="180000"/>
          </a:xfrm>
          <a:prstGeom prst="smileyFac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8" name="正方形/長方形 47"/>
          <p:cNvSpPr/>
          <p:nvPr/>
        </p:nvSpPr>
        <p:spPr>
          <a:xfrm>
            <a:off x="2738141" y="3880147"/>
            <a:ext cx="480328" cy="648000"/>
          </a:xfrm>
          <a:prstGeom prst="rect">
            <a:avLst/>
          </a:prstGeom>
          <a:solidFill>
            <a:srgbClr val="FFFF00">
              <a:alpha val="49804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9" name="スマイル 8"/>
          <p:cNvSpPr/>
          <p:nvPr/>
        </p:nvSpPr>
        <p:spPr>
          <a:xfrm>
            <a:off x="5794357" y="3897072"/>
            <a:ext cx="180000" cy="180000"/>
          </a:xfrm>
          <a:prstGeom prst="smileyFac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49" name="直線コネクタ 48"/>
          <p:cNvCxnSpPr>
            <a:stCxn id="28" idx="3"/>
            <a:endCxn id="46" idx="1"/>
          </p:cNvCxnSpPr>
          <p:nvPr/>
        </p:nvCxnSpPr>
        <p:spPr>
          <a:xfrm>
            <a:off x="2071829" y="3509390"/>
            <a:ext cx="73175" cy="708968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コネクタ 49"/>
          <p:cNvCxnSpPr>
            <a:endCxn id="54" idx="0"/>
          </p:cNvCxnSpPr>
          <p:nvPr/>
        </p:nvCxnSpPr>
        <p:spPr>
          <a:xfrm>
            <a:off x="2071829" y="2750704"/>
            <a:ext cx="614975" cy="465318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コネクタ 52"/>
          <p:cNvCxnSpPr/>
          <p:nvPr/>
        </p:nvCxnSpPr>
        <p:spPr>
          <a:xfrm>
            <a:off x="4214537" y="3040505"/>
            <a:ext cx="178707" cy="622819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コネクタ 75"/>
          <p:cNvCxnSpPr>
            <a:stCxn id="40" idx="2"/>
          </p:cNvCxnSpPr>
          <p:nvPr/>
        </p:nvCxnSpPr>
        <p:spPr>
          <a:xfrm>
            <a:off x="4805021" y="1920178"/>
            <a:ext cx="322759" cy="169185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線コネクタ 80"/>
          <p:cNvCxnSpPr>
            <a:stCxn id="41" idx="2"/>
          </p:cNvCxnSpPr>
          <p:nvPr/>
        </p:nvCxnSpPr>
        <p:spPr>
          <a:xfrm flipH="1">
            <a:off x="6100428" y="2898777"/>
            <a:ext cx="1364542" cy="1155136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正方形/長方形 40"/>
          <p:cNvSpPr/>
          <p:nvPr/>
        </p:nvSpPr>
        <p:spPr>
          <a:xfrm>
            <a:off x="5829744" y="798654"/>
            <a:ext cx="3270452" cy="2100123"/>
          </a:xfrm>
          <a:prstGeom prst="rect">
            <a:avLst/>
          </a:prstGeom>
          <a:solidFill>
            <a:schemeClr val="accent1">
              <a:lumMod val="60000"/>
              <a:lumOff val="40000"/>
              <a:alpha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050" b="1" u="sng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7.</a:t>
            </a:r>
            <a:r>
              <a:rPr kumimoji="1" lang="en-US" altLang="ja-JP" sz="1050" b="1" u="sng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ja-JP" altLang="en-US" sz="1050" b="1" u="sng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接種</a:t>
            </a:r>
            <a:r>
              <a:rPr lang="ja-JP" altLang="en-US" sz="1050" b="1" u="sng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確認・予診票回収</a:t>
            </a:r>
            <a:r>
              <a:rPr lang="en-US" altLang="ja-JP" sz="1050" b="1" u="sng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/</a:t>
            </a:r>
            <a:r>
              <a:rPr lang="ja-JP" altLang="en-US" sz="1050" b="1" u="sng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仕分係</a:t>
            </a:r>
            <a:r>
              <a:rPr lang="en-US" altLang="ja-JP" sz="1050" b="1" u="sng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(ex.</a:t>
            </a:r>
            <a:r>
              <a:rPr lang="en-US" altLang="ja-JP" sz="1050" b="1" u="sng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XXXX</a:t>
            </a:r>
            <a:r>
              <a:rPr lang="en-US" altLang="ja-JP" sz="1050" b="1" u="sng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</a:t>
            </a:r>
            <a:endParaRPr kumimoji="1" lang="en-US" altLang="ja-JP" sz="105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050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① 予診票と接種記録書に、ロットシールを貼付け</a:t>
            </a:r>
            <a:endParaRPr lang="en-US" altLang="ja-JP" sz="1050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050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ja-JP" altLang="en-US" sz="1050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② </a:t>
            </a:r>
            <a:r>
              <a:rPr lang="ja-JP" altLang="en-US" sz="1050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接種記録書</a:t>
            </a:r>
            <a:r>
              <a:rPr lang="ja-JP" altLang="en-US" sz="1050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に押印</a:t>
            </a:r>
            <a:r>
              <a:rPr lang="en-US" altLang="ja-JP" sz="1050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ja-JP" altLang="en-US" sz="1050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接種日、接種会場</a:t>
            </a:r>
            <a:r>
              <a:rPr lang="en-US" altLang="ja-JP" sz="1050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</a:t>
            </a:r>
            <a:endParaRPr lang="en-US" altLang="ja-JP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050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③</a:t>
            </a:r>
            <a:r>
              <a:rPr lang="ja-JP" altLang="en-US" sz="105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予</a:t>
            </a:r>
            <a:r>
              <a:rPr lang="ja-JP" altLang="en-US" sz="1050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診票に接種券を貼り付け</a:t>
            </a:r>
            <a:endParaRPr lang="en-US" altLang="ja-JP" sz="1050" dirty="0" smtClean="0">
              <a:solidFill>
                <a:srgbClr val="FF000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050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1050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1) </a:t>
            </a:r>
            <a:r>
              <a:rPr lang="ja-JP" altLang="en-US" sz="1050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接種券持参の場合</a:t>
            </a:r>
            <a:endParaRPr lang="en-US" altLang="ja-JP" sz="1050" dirty="0" smtClean="0">
              <a:solidFill>
                <a:srgbClr val="FF000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05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 </a:t>
            </a:r>
            <a:r>
              <a:rPr lang="ja-JP" altLang="en-US" sz="1050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・</a:t>
            </a:r>
            <a:r>
              <a:rPr lang="en-US" altLang="ja-JP" sz="1050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2</a:t>
            </a:r>
            <a:r>
              <a:rPr lang="ja-JP" altLang="en-US" sz="1050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回目分の接種券を予診票に貼付け</a:t>
            </a:r>
            <a:endParaRPr lang="en-US" altLang="ja-JP" sz="1050" dirty="0" smtClean="0">
              <a:solidFill>
                <a:srgbClr val="FF000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050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 ・接種券を台紙ごと回収、茶箱へ仕分け</a:t>
            </a:r>
            <a:endParaRPr lang="en-US" altLang="ja-JP" sz="1050" dirty="0" smtClean="0">
              <a:solidFill>
                <a:srgbClr val="FF000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050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105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2</a:t>
            </a:r>
            <a:r>
              <a:rPr lang="en-US" altLang="ja-JP" sz="1050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 </a:t>
            </a:r>
            <a:r>
              <a:rPr lang="ja-JP" altLang="en-US" sz="1050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接種券未持参の場合</a:t>
            </a:r>
            <a:endParaRPr lang="en-US" altLang="ja-JP" sz="1050" dirty="0" smtClean="0">
              <a:solidFill>
                <a:srgbClr val="FF000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en-US" altLang="ja-JP" sz="1050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    </a:t>
            </a:r>
            <a:r>
              <a:rPr lang="ja-JP" altLang="en-US" sz="1050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・届き次第、会場入口</a:t>
            </a:r>
            <a:r>
              <a:rPr lang="en-US" altLang="ja-JP" sz="1050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(1.</a:t>
            </a:r>
            <a:r>
              <a:rPr lang="ja-JP" altLang="en-US" sz="1050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検温消毒係</a:t>
            </a:r>
            <a:r>
              <a:rPr lang="en-US" altLang="ja-JP" sz="1050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</a:t>
            </a:r>
            <a:r>
              <a:rPr lang="ja-JP" altLang="en-US" sz="1050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へ持参</a:t>
            </a:r>
            <a:endParaRPr lang="en-US" altLang="ja-JP" sz="1050" dirty="0" smtClean="0">
              <a:solidFill>
                <a:srgbClr val="FF000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05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ja-JP" altLang="en-US" sz="1050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 するよう案内</a:t>
            </a:r>
            <a:endParaRPr lang="en-US" altLang="ja-JP" sz="1050" dirty="0">
              <a:solidFill>
                <a:srgbClr val="FF000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050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④ 待機終了時刻メモを交付</a:t>
            </a:r>
            <a:r>
              <a:rPr lang="ja-JP" altLang="en-US" sz="1050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、</a:t>
            </a:r>
            <a:r>
              <a:rPr lang="ja-JP" altLang="en-US" sz="1050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観察スペースを案内</a:t>
            </a:r>
            <a:endParaRPr lang="en-US" altLang="ja-JP" sz="1050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050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　 </a:t>
            </a:r>
            <a:r>
              <a:rPr lang="ja-JP" altLang="en-US" sz="1050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予診票を茶箱へ仕分け</a:t>
            </a:r>
            <a:endParaRPr lang="en-US" altLang="ja-JP" sz="1050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92" name="直線コネクタ 91"/>
          <p:cNvCxnSpPr>
            <a:stCxn id="42" idx="0"/>
          </p:cNvCxnSpPr>
          <p:nvPr/>
        </p:nvCxnSpPr>
        <p:spPr>
          <a:xfrm flipH="1" flipV="1">
            <a:off x="6688586" y="4516690"/>
            <a:ext cx="822814" cy="883482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正方形/長方形 41"/>
          <p:cNvSpPr/>
          <p:nvPr/>
        </p:nvSpPr>
        <p:spPr>
          <a:xfrm>
            <a:off x="6045341" y="5400172"/>
            <a:ext cx="2932117" cy="862786"/>
          </a:xfrm>
          <a:prstGeom prst="rect">
            <a:avLst/>
          </a:prstGeom>
          <a:solidFill>
            <a:schemeClr val="tx2">
              <a:lumMod val="50000"/>
              <a:alpha val="90000"/>
            </a:schemeClr>
          </a:soli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050" b="1" u="sng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9. </a:t>
            </a:r>
            <a:r>
              <a:rPr lang="ja-JP" altLang="en-US" sz="1050" b="1" u="sng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状態観察</a:t>
            </a:r>
            <a:r>
              <a:rPr lang="ja-JP" altLang="en-US" sz="1050" b="1" u="sng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・待機終了時刻確認係</a:t>
            </a:r>
            <a:r>
              <a:rPr kumimoji="1" lang="en-US" altLang="ja-JP" sz="1050" b="1" u="sng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(ex. </a:t>
            </a:r>
            <a:r>
              <a:rPr kumimoji="1" lang="en-US" altLang="ja-JP" sz="1050" b="1" u="sng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XXXX)</a:t>
            </a:r>
            <a:endParaRPr kumimoji="1" lang="en-US" altLang="ja-JP" sz="105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050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① 体調不良者等がいないかを観察</a:t>
            </a:r>
            <a:endParaRPr lang="en-US" altLang="ja-JP" sz="1050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05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ja-JP" altLang="en-US" sz="1050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② 待機終了時刻メモを確認、退場を案内</a:t>
            </a:r>
            <a:endParaRPr lang="en-US" altLang="ja-JP" sz="1050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050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③ 待機終了時刻メモの廃棄を案内</a:t>
            </a:r>
            <a:endParaRPr lang="en-US" altLang="ja-JP" sz="1050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96" name="直線コネクタ 95"/>
          <p:cNvCxnSpPr>
            <a:stCxn id="34" idx="0"/>
            <a:endCxn id="32" idx="4"/>
          </p:cNvCxnSpPr>
          <p:nvPr/>
        </p:nvCxnSpPr>
        <p:spPr>
          <a:xfrm flipH="1" flipV="1">
            <a:off x="4431016" y="4607309"/>
            <a:ext cx="589" cy="45827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スマイル 38"/>
          <p:cNvSpPr/>
          <p:nvPr/>
        </p:nvSpPr>
        <p:spPr>
          <a:xfrm>
            <a:off x="6339313" y="3331367"/>
            <a:ext cx="180000" cy="180000"/>
          </a:xfrm>
          <a:prstGeom prst="smileyFac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89" name="直線コネクタ 88"/>
          <p:cNvCxnSpPr>
            <a:stCxn id="44" idx="1"/>
            <a:endCxn id="39" idx="4"/>
          </p:cNvCxnSpPr>
          <p:nvPr/>
        </p:nvCxnSpPr>
        <p:spPr>
          <a:xfrm flipH="1" flipV="1">
            <a:off x="6429313" y="3511367"/>
            <a:ext cx="275903" cy="1539395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スマイル 51"/>
          <p:cNvSpPr/>
          <p:nvPr/>
        </p:nvSpPr>
        <p:spPr>
          <a:xfrm>
            <a:off x="2663808" y="5576729"/>
            <a:ext cx="180000" cy="180000"/>
          </a:xfrm>
          <a:prstGeom prst="smileyFac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5" name="正方形/長方形 54"/>
          <p:cNvSpPr/>
          <p:nvPr/>
        </p:nvSpPr>
        <p:spPr>
          <a:xfrm>
            <a:off x="4131161" y="3551054"/>
            <a:ext cx="510056" cy="999462"/>
          </a:xfrm>
          <a:prstGeom prst="rect">
            <a:avLst/>
          </a:prstGeom>
          <a:solidFill>
            <a:srgbClr val="FFFF66">
              <a:alpha val="49804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2" name="スマイル 31"/>
          <p:cNvSpPr/>
          <p:nvPr/>
        </p:nvSpPr>
        <p:spPr>
          <a:xfrm>
            <a:off x="4269278" y="4283834"/>
            <a:ext cx="323475" cy="323475"/>
          </a:xfrm>
          <a:prstGeom prst="smileyFac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1" name="スマイル 10"/>
          <p:cNvSpPr/>
          <p:nvPr/>
        </p:nvSpPr>
        <p:spPr>
          <a:xfrm>
            <a:off x="4346108" y="3750436"/>
            <a:ext cx="180000" cy="180000"/>
          </a:xfrm>
          <a:prstGeom prst="smileyFac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2" name="スマイル 11"/>
          <p:cNvSpPr/>
          <p:nvPr/>
        </p:nvSpPr>
        <p:spPr>
          <a:xfrm>
            <a:off x="4346108" y="4027320"/>
            <a:ext cx="180000" cy="180000"/>
          </a:xfrm>
          <a:prstGeom prst="smileyFac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60375" y="2852115"/>
            <a:ext cx="2011454" cy="1314550"/>
          </a:xfrm>
          <a:prstGeom prst="rect">
            <a:avLst/>
          </a:prstGeom>
          <a:solidFill>
            <a:schemeClr val="accent6">
              <a:lumMod val="75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050" b="1" u="sng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2. </a:t>
            </a:r>
            <a:r>
              <a:rPr lang="ja-JP" altLang="en-US" sz="1050" b="1" u="sng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本人</a:t>
            </a:r>
            <a:r>
              <a:rPr lang="ja-JP" altLang="en-US" sz="1050" b="1" u="sng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確認・受付係</a:t>
            </a:r>
            <a:r>
              <a:rPr lang="en-US" altLang="ja-JP" sz="1050" b="1" u="sng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(ex.</a:t>
            </a:r>
            <a:r>
              <a:rPr lang="en-US" altLang="ja-JP" sz="1050" b="1" u="sng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en-US" altLang="ja-JP" sz="1050" b="1" u="sng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XXX)</a:t>
            </a:r>
            <a:endParaRPr lang="ja-JP" altLang="en-US" sz="1050" b="1" u="sng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① </a:t>
            </a:r>
            <a:r>
              <a:rPr kumimoji="1"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本人確認、予約確認</a:t>
            </a:r>
            <a:endParaRPr kumimoji="1" lang="en-US" altLang="ja-JP" sz="1050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050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② </a:t>
            </a:r>
            <a:r>
              <a:rPr lang="zh-TW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予診票</a:t>
            </a:r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・</a:t>
            </a:r>
            <a:r>
              <a:rPr lang="zh-TW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接種記録書</a:t>
            </a:r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・</a:t>
            </a:r>
            <a:endParaRPr lang="en-US" altLang="ja-JP" sz="1050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050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 </a:t>
            </a:r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ja-JP" altLang="en-US" sz="1050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接種券</a:t>
            </a:r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の持参を確認</a:t>
            </a:r>
            <a:endParaRPr lang="en-US" altLang="ja-JP" sz="1050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en-US" altLang="ja-JP" sz="1050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 ※</a:t>
            </a:r>
            <a:r>
              <a:rPr lang="ja-JP" altLang="en-US" sz="1050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接種券持参の場合はフラグ</a:t>
            </a:r>
            <a:endParaRPr lang="en-US" altLang="ja-JP" sz="1050" dirty="0" smtClean="0">
              <a:solidFill>
                <a:srgbClr val="FF000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en-US" altLang="ja-JP" sz="105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en-US" altLang="ja-JP" sz="1050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   </a:t>
            </a:r>
            <a:r>
              <a:rPr lang="ja-JP" altLang="en-US" sz="1050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にチェック</a:t>
            </a:r>
            <a:endParaRPr lang="en-US" altLang="ja-JP" sz="1050" dirty="0" smtClean="0">
              <a:solidFill>
                <a:srgbClr val="FF000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④ 次の係を案内</a:t>
            </a:r>
            <a:endParaRPr kumimoji="1" lang="ja-JP" altLang="en-US" sz="1050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2353767" y="2025086"/>
            <a:ext cx="3416902" cy="873691"/>
          </a:xfrm>
          <a:prstGeom prst="rect">
            <a:avLst/>
          </a:prstGeom>
          <a:solidFill>
            <a:srgbClr val="FFFF66">
              <a:alpha val="9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050" b="1" u="sng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5. </a:t>
            </a:r>
            <a:r>
              <a:rPr lang="ja-JP" altLang="en-US" sz="1050" b="1" u="sng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予</a:t>
            </a:r>
            <a:r>
              <a:rPr lang="ja-JP" altLang="en-US" sz="1050" b="1" u="sng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診係</a:t>
            </a:r>
            <a:r>
              <a:rPr lang="en-US" altLang="ja-JP" sz="1050" b="1" u="sng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((</a:t>
            </a:r>
            <a:r>
              <a:rPr lang="en-US" altLang="ja-JP" sz="1050" b="1" u="sng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A) </a:t>
            </a:r>
            <a:r>
              <a:rPr lang="en-US" altLang="ja-JP" sz="1050" b="1" u="sng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ex.</a:t>
            </a:r>
            <a:r>
              <a:rPr lang="en-US" altLang="ja-JP" sz="1050" b="1" u="sng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XXXX</a:t>
            </a:r>
            <a:r>
              <a:rPr lang="en-US" altLang="ja-JP" sz="1050" b="1" u="sng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(B) ex.</a:t>
            </a:r>
            <a:r>
              <a:rPr lang="en-US" altLang="ja-JP" sz="1050" b="1" u="sng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XXXX</a:t>
            </a:r>
            <a:r>
              <a:rPr lang="en-US" altLang="ja-JP" sz="1050" b="1" u="sng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</a:t>
            </a:r>
            <a:endParaRPr kumimoji="1" lang="en-US" altLang="ja-JP" sz="105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① </a:t>
            </a:r>
            <a:r>
              <a:rPr lang="ja-JP" altLang="en-US" sz="1050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診察</a:t>
            </a:r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によりワクチン接種の可否を判断</a:t>
            </a:r>
            <a:r>
              <a:rPr lang="ja-JP" altLang="en-US" sz="1050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・</a:t>
            </a:r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署名</a:t>
            </a:r>
            <a:endParaRPr lang="en-US" altLang="ja-JP" sz="1050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② ワクチン接種量、接種日を記入</a:t>
            </a:r>
            <a:endParaRPr lang="en-US" altLang="ja-JP" sz="1050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③ 接種待機スペースを案内</a:t>
            </a:r>
            <a:endParaRPr lang="en-US" altLang="ja-JP" sz="1050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05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④ 次の接種者の受入れのため、予診案内係へ合図</a:t>
            </a:r>
            <a:endParaRPr lang="en-US" altLang="ja-JP" sz="1050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9" name="スマイル 58"/>
          <p:cNvSpPr/>
          <p:nvPr/>
        </p:nvSpPr>
        <p:spPr>
          <a:xfrm>
            <a:off x="2663808" y="5841288"/>
            <a:ext cx="180000" cy="180000"/>
          </a:xfrm>
          <a:prstGeom prst="smileyFac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0" name="スマイル 59"/>
          <p:cNvSpPr/>
          <p:nvPr/>
        </p:nvSpPr>
        <p:spPr>
          <a:xfrm>
            <a:off x="5190589" y="4289100"/>
            <a:ext cx="180000" cy="180000"/>
          </a:xfrm>
          <a:prstGeom prst="smileyFac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2" name="正方形/長方形 61"/>
          <p:cNvSpPr/>
          <p:nvPr/>
        </p:nvSpPr>
        <p:spPr>
          <a:xfrm>
            <a:off x="6474678" y="3595156"/>
            <a:ext cx="199665" cy="955360"/>
          </a:xfrm>
          <a:prstGeom prst="rect">
            <a:avLst/>
          </a:prstGeom>
          <a:solidFill>
            <a:schemeClr val="tx2">
              <a:lumMod val="5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7" name="スマイル 56"/>
          <p:cNvSpPr/>
          <p:nvPr/>
        </p:nvSpPr>
        <p:spPr>
          <a:xfrm>
            <a:off x="6525216" y="4309733"/>
            <a:ext cx="180000" cy="180000"/>
          </a:xfrm>
          <a:prstGeom prst="smileyFac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6705216" y="4790580"/>
            <a:ext cx="2285026" cy="520363"/>
          </a:xfrm>
          <a:prstGeom prst="rect">
            <a:avLst/>
          </a:prstGeom>
          <a:solidFill>
            <a:schemeClr val="tx2">
              <a:lumMod val="60000"/>
              <a:lumOff val="40000"/>
              <a:alpha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050" b="1" u="sng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8.</a:t>
            </a:r>
            <a:r>
              <a:rPr kumimoji="1" lang="en-US" altLang="ja-JP" sz="1050" b="1" u="sng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ja-JP" altLang="en-US" sz="1050" b="1" u="sng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救護</a:t>
            </a:r>
            <a:r>
              <a:rPr kumimoji="1" lang="ja-JP" altLang="en-US" sz="1050" b="1" u="sng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係</a:t>
            </a:r>
            <a:r>
              <a:rPr lang="en-US" altLang="ja-JP" sz="1050" b="1" u="sng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(ex.</a:t>
            </a:r>
            <a:r>
              <a:rPr lang="en-US" altLang="ja-JP" sz="1050" b="1" u="sng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XXXX</a:t>
            </a:r>
            <a:r>
              <a:rPr lang="en-US" altLang="ja-JP" sz="1050" b="1" u="sng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</a:t>
            </a:r>
            <a:endParaRPr kumimoji="1" lang="en-US" altLang="ja-JP" sz="105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77800" indent="-177800"/>
            <a:r>
              <a:rPr lang="ja-JP" altLang="en-US" sz="1050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en-US" altLang="ja-JP" sz="1050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※</a:t>
            </a:r>
            <a:r>
              <a:rPr lang="ja-JP" altLang="en-US" sz="1050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症状の確認、必要な応急処置</a:t>
            </a:r>
            <a:endParaRPr lang="ja-JP" altLang="en-US" sz="1050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8" name="正方形/長方形 57"/>
          <p:cNvSpPr/>
          <p:nvPr/>
        </p:nvSpPr>
        <p:spPr>
          <a:xfrm>
            <a:off x="3963589" y="5793628"/>
            <a:ext cx="1984206" cy="967435"/>
          </a:xfrm>
          <a:prstGeom prst="rect">
            <a:avLst/>
          </a:prstGeom>
          <a:solidFill>
            <a:schemeClr val="tx1">
              <a:lumMod val="85000"/>
              <a:lumOff val="15000"/>
              <a:alpha val="90000"/>
            </a:schemeClr>
          </a:soli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05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【</a:t>
            </a:r>
            <a:r>
              <a:rPr lang="ja-JP" altLang="en-US" sz="105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緊急連絡先</a:t>
            </a:r>
            <a:r>
              <a:rPr lang="en-US" altLang="ja-JP" sz="105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】</a:t>
            </a:r>
            <a:endParaRPr lang="ja-JP" altLang="en-US" sz="105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105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105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</a:t>
            </a:r>
            <a:r>
              <a:rPr lang="ja-JP" altLang="en-US" sz="105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産業医 </a:t>
            </a:r>
            <a:r>
              <a:rPr lang="en-US" altLang="ja-JP" sz="105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ex. XXXX</a:t>
            </a:r>
            <a:endParaRPr lang="en-US" altLang="ja-JP" sz="105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105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105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B</a:t>
            </a:r>
            <a:r>
              <a:rPr lang="ja-JP" altLang="en-US" sz="105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産業医 </a:t>
            </a:r>
            <a:r>
              <a:rPr lang="en-US" altLang="ja-JP" sz="105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ex. XXXX</a:t>
            </a:r>
            <a:endParaRPr lang="en-US" altLang="ja-JP" sz="105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105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産業医</a:t>
            </a:r>
            <a:r>
              <a:rPr lang="ja-JP" altLang="en-US" sz="105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代表</a:t>
            </a:r>
            <a:r>
              <a:rPr lang="ja-JP" altLang="en-US" sz="105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電話 </a:t>
            </a:r>
            <a:r>
              <a:rPr lang="en-US" altLang="ja-JP" sz="105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ex. XXXX</a:t>
            </a:r>
            <a:endParaRPr lang="en-US" altLang="ja-JP" sz="105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105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健康</a:t>
            </a:r>
            <a:r>
              <a:rPr lang="ja-JP" altLang="en-US" sz="105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管理室</a:t>
            </a:r>
            <a:r>
              <a:rPr lang="ja-JP" altLang="en-US" sz="105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受付 </a:t>
            </a:r>
            <a:r>
              <a:rPr lang="en-US" altLang="ja-JP" sz="105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ex. XXXX</a:t>
            </a:r>
            <a:r>
              <a:rPr lang="ja-JP" altLang="en-US" sz="105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　　　　　　　　　　　　　　　</a:t>
            </a:r>
            <a:endParaRPr lang="en-US" altLang="ja-JP" sz="105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12590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2297</TotalTime>
  <Words>737</Words>
  <Application>Microsoft Office PowerPoint</Application>
  <PresentationFormat>画面に合わせる (4:3)</PresentationFormat>
  <Paragraphs>83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​​テーマ</vt:lpstr>
      <vt:lpstr>PowerPoint プレゼンテーション</vt:lpstr>
      <vt:lpstr>PowerPoint プレゼンテーション</vt:lpstr>
    </vt:vector>
  </TitlesOfParts>
  <Company>ITOCHU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鶴藤 章義</dc:creator>
  <cp:lastModifiedBy>向 萌々子</cp:lastModifiedBy>
  <cp:revision>274</cp:revision>
  <dcterms:created xsi:type="dcterms:W3CDTF">2018-06-20T08:47:28Z</dcterms:created>
  <dcterms:modified xsi:type="dcterms:W3CDTF">2021-07-16T08:24:52Z</dcterms:modified>
</cp:coreProperties>
</file>